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40647-BFB4-48B1-8E2B-E458F7953693}" type="doc">
      <dgm:prSet loTypeId="urn:microsoft.com/office/officeart/2005/8/layout/cycle7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2B0FDD-9264-491F-94B2-4A5ACAC63B8C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2ED5C20F-A38D-4068-9D16-0B95B22383B6}" type="parTrans" cxnId="{E586F624-2B07-4CD4-992C-71A7829E333E}">
      <dgm:prSet/>
      <dgm:spPr/>
      <dgm:t>
        <a:bodyPr/>
        <a:lstStyle/>
        <a:p>
          <a:endParaRPr lang="en-US"/>
        </a:p>
      </dgm:t>
    </dgm:pt>
    <dgm:pt modelId="{7A9B5AE6-DF6D-456A-9534-1C92FDD646A0}" type="sibTrans" cxnId="{E586F624-2B07-4CD4-992C-71A7829E333E}">
      <dgm:prSet/>
      <dgm:spPr/>
      <dgm:t>
        <a:bodyPr/>
        <a:lstStyle/>
        <a:p>
          <a:endParaRPr lang="en-US"/>
        </a:p>
      </dgm:t>
    </dgm:pt>
    <dgm:pt modelId="{FBE18697-6203-474E-B322-712B063C2293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E4889758-B830-402F-B0D2-2FD3AA280DB5}" type="parTrans" cxnId="{B89D137E-3401-41AA-A706-19D88766857F}">
      <dgm:prSet/>
      <dgm:spPr/>
      <dgm:t>
        <a:bodyPr/>
        <a:lstStyle/>
        <a:p>
          <a:endParaRPr lang="en-US"/>
        </a:p>
      </dgm:t>
    </dgm:pt>
    <dgm:pt modelId="{995BEDDA-CD58-41E5-BCCF-0CBC1F59F545}" type="sibTrans" cxnId="{B89D137E-3401-41AA-A706-19D88766857F}">
      <dgm:prSet/>
      <dgm:spPr/>
      <dgm:t>
        <a:bodyPr/>
        <a:lstStyle/>
        <a:p>
          <a:endParaRPr lang="en-US"/>
        </a:p>
      </dgm:t>
    </dgm:pt>
    <dgm:pt modelId="{7B3151FD-8F55-7E4D-B75D-507895312E19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38643C04-4A76-E747-AD72-90EE2D082139}" type="parTrans" cxnId="{E051DF67-7ADB-8E45-9D83-F420B57977E0}">
      <dgm:prSet/>
      <dgm:spPr/>
      <dgm:t>
        <a:bodyPr/>
        <a:lstStyle/>
        <a:p>
          <a:endParaRPr lang="en-US"/>
        </a:p>
      </dgm:t>
    </dgm:pt>
    <dgm:pt modelId="{553175D2-123E-064B-8CB7-6E39328566DF}" type="sibTrans" cxnId="{E051DF67-7ADB-8E45-9D83-F420B57977E0}">
      <dgm:prSet/>
      <dgm:spPr/>
      <dgm:t>
        <a:bodyPr/>
        <a:lstStyle/>
        <a:p>
          <a:endParaRPr lang="en-US"/>
        </a:p>
      </dgm:t>
    </dgm:pt>
    <dgm:pt modelId="{80707601-AEFA-4262-8CC0-BF1885E93A8C}" type="pres">
      <dgm:prSet presAssocID="{F1740647-BFB4-48B1-8E2B-E458F7953693}" presName="Name0" presStyleCnt="0">
        <dgm:presLayoutVars>
          <dgm:dir/>
          <dgm:resizeHandles val="exact"/>
        </dgm:presLayoutVars>
      </dgm:prSet>
      <dgm:spPr/>
    </dgm:pt>
    <dgm:pt modelId="{E866BCC1-E416-4085-8F54-EFFF1680E17D}" type="pres">
      <dgm:prSet presAssocID="{812B0FDD-9264-491F-94B2-4A5ACAC63B8C}" presName="node" presStyleLbl="node1" presStyleIdx="0" presStyleCnt="3">
        <dgm:presLayoutVars>
          <dgm:bulletEnabled val="1"/>
        </dgm:presLayoutVars>
      </dgm:prSet>
      <dgm:spPr/>
    </dgm:pt>
    <dgm:pt modelId="{97003402-8D0D-4DF0-9A13-10D15F7466C7}" type="pres">
      <dgm:prSet presAssocID="{7A9B5AE6-DF6D-456A-9534-1C92FDD646A0}" presName="sibTrans" presStyleLbl="sibTrans2D1" presStyleIdx="0" presStyleCnt="3"/>
      <dgm:spPr/>
    </dgm:pt>
    <dgm:pt modelId="{2DC5B4C5-6BAC-4633-8433-656AF74EE2FD}" type="pres">
      <dgm:prSet presAssocID="{7A9B5AE6-DF6D-456A-9534-1C92FDD646A0}" presName="connectorText" presStyleLbl="sibTrans2D1" presStyleIdx="0" presStyleCnt="3"/>
      <dgm:spPr/>
    </dgm:pt>
    <dgm:pt modelId="{291ADAED-63B1-41DF-ACFE-4F4008D88A68}" type="pres">
      <dgm:prSet presAssocID="{FBE18697-6203-474E-B322-712B063C2293}" presName="node" presStyleLbl="node1" presStyleIdx="1" presStyleCnt="3" custRadScaleRad="96145" custRadScaleInc="2083">
        <dgm:presLayoutVars>
          <dgm:bulletEnabled val="1"/>
        </dgm:presLayoutVars>
      </dgm:prSet>
      <dgm:spPr/>
    </dgm:pt>
    <dgm:pt modelId="{1FA20769-A311-498C-8B37-2A032BE3785F}" type="pres">
      <dgm:prSet presAssocID="{995BEDDA-CD58-41E5-BCCF-0CBC1F59F545}" presName="sibTrans" presStyleLbl="sibTrans2D1" presStyleIdx="1" presStyleCnt="3"/>
      <dgm:spPr/>
    </dgm:pt>
    <dgm:pt modelId="{B662C9B7-165F-4C6F-BB6D-993EB448D958}" type="pres">
      <dgm:prSet presAssocID="{995BEDDA-CD58-41E5-BCCF-0CBC1F59F545}" presName="connectorText" presStyleLbl="sibTrans2D1" presStyleIdx="1" presStyleCnt="3"/>
      <dgm:spPr/>
    </dgm:pt>
    <dgm:pt modelId="{E5DFD702-1B03-6640-BB09-0EEF5000EAD0}" type="pres">
      <dgm:prSet presAssocID="{7B3151FD-8F55-7E4D-B75D-507895312E19}" presName="node" presStyleLbl="node1" presStyleIdx="2" presStyleCnt="3">
        <dgm:presLayoutVars>
          <dgm:bulletEnabled val="1"/>
        </dgm:presLayoutVars>
      </dgm:prSet>
      <dgm:spPr/>
    </dgm:pt>
    <dgm:pt modelId="{A4989811-55B4-C245-91EE-607AAF3F824D}" type="pres">
      <dgm:prSet presAssocID="{553175D2-123E-064B-8CB7-6E39328566DF}" presName="sibTrans" presStyleLbl="sibTrans2D1" presStyleIdx="2" presStyleCnt="3"/>
      <dgm:spPr/>
    </dgm:pt>
    <dgm:pt modelId="{A142467B-CC07-7F41-9611-1B0F55724C3A}" type="pres">
      <dgm:prSet presAssocID="{553175D2-123E-064B-8CB7-6E39328566DF}" presName="connectorText" presStyleLbl="sibTrans2D1" presStyleIdx="2" presStyleCnt="3"/>
      <dgm:spPr/>
    </dgm:pt>
  </dgm:ptLst>
  <dgm:cxnLst>
    <dgm:cxn modelId="{3DCA631E-09F2-E844-8008-D83C16809B44}" type="presOf" srcId="{FBE18697-6203-474E-B322-712B063C2293}" destId="{291ADAED-63B1-41DF-ACFE-4F4008D88A68}" srcOrd="0" destOrd="0" presId="urn:microsoft.com/office/officeart/2005/8/layout/cycle7"/>
    <dgm:cxn modelId="{E586F624-2B07-4CD4-992C-71A7829E333E}" srcId="{F1740647-BFB4-48B1-8E2B-E458F7953693}" destId="{812B0FDD-9264-491F-94B2-4A5ACAC63B8C}" srcOrd="0" destOrd="0" parTransId="{2ED5C20F-A38D-4068-9D16-0B95B22383B6}" sibTransId="{7A9B5AE6-DF6D-456A-9534-1C92FDD646A0}"/>
    <dgm:cxn modelId="{557C6B35-0122-3E49-97CC-D573DB2EC406}" type="presOf" srcId="{553175D2-123E-064B-8CB7-6E39328566DF}" destId="{A142467B-CC07-7F41-9611-1B0F55724C3A}" srcOrd="1" destOrd="0" presId="urn:microsoft.com/office/officeart/2005/8/layout/cycle7"/>
    <dgm:cxn modelId="{7DEF1C46-AD29-DF45-AD8E-539EFDB9F9E2}" type="presOf" srcId="{553175D2-123E-064B-8CB7-6E39328566DF}" destId="{A4989811-55B4-C245-91EE-607AAF3F824D}" srcOrd="0" destOrd="0" presId="urn:microsoft.com/office/officeart/2005/8/layout/cycle7"/>
    <dgm:cxn modelId="{A45F1759-963C-944E-8743-A9E8DDB3894D}" type="presOf" srcId="{7A9B5AE6-DF6D-456A-9534-1C92FDD646A0}" destId="{2DC5B4C5-6BAC-4633-8433-656AF74EE2FD}" srcOrd="1" destOrd="0" presId="urn:microsoft.com/office/officeart/2005/8/layout/cycle7"/>
    <dgm:cxn modelId="{E051DF67-7ADB-8E45-9D83-F420B57977E0}" srcId="{F1740647-BFB4-48B1-8E2B-E458F7953693}" destId="{7B3151FD-8F55-7E4D-B75D-507895312E19}" srcOrd="2" destOrd="0" parTransId="{38643C04-4A76-E747-AD72-90EE2D082139}" sibTransId="{553175D2-123E-064B-8CB7-6E39328566DF}"/>
    <dgm:cxn modelId="{E9D7907A-A591-0540-A3AB-858BB3AF747D}" type="presOf" srcId="{7A9B5AE6-DF6D-456A-9534-1C92FDD646A0}" destId="{97003402-8D0D-4DF0-9A13-10D15F7466C7}" srcOrd="0" destOrd="0" presId="urn:microsoft.com/office/officeart/2005/8/layout/cycle7"/>
    <dgm:cxn modelId="{B89D137E-3401-41AA-A706-19D88766857F}" srcId="{F1740647-BFB4-48B1-8E2B-E458F7953693}" destId="{FBE18697-6203-474E-B322-712B063C2293}" srcOrd="1" destOrd="0" parTransId="{E4889758-B830-402F-B0D2-2FD3AA280DB5}" sibTransId="{995BEDDA-CD58-41E5-BCCF-0CBC1F59F545}"/>
    <dgm:cxn modelId="{BE43B99C-97FD-664A-94D9-FE79DAA052D4}" type="presOf" srcId="{F1740647-BFB4-48B1-8E2B-E458F7953693}" destId="{80707601-AEFA-4262-8CC0-BF1885E93A8C}" srcOrd="0" destOrd="0" presId="urn:microsoft.com/office/officeart/2005/8/layout/cycle7"/>
    <dgm:cxn modelId="{31647CAB-F355-3D46-A016-436C5AAFE59E}" type="presOf" srcId="{995BEDDA-CD58-41E5-BCCF-0CBC1F59F545}" destId="{1FA20769-A311-498C-8B37-2A032BE3785F}" srcOrd="0" destOrd="0" presId="urn:microsoft.com/office/officeart/2005/8/layout/cycle7"/>
    <dgm:cxn modelId="{834AE8B3-88BA-4142-BCA1-D5DC0196BE38}" type="presOf" srcId="{995BEDDA-CD58-41E5-BCCF-0CBC1F59F545}" destId="{B662C9B7-165F-4C6F-BB6D-993EB448D958}" srcOrd="1" destOrd="0" presId="urn:microsoft.com/office/officeart/2005/8/layout/cycle7"/>
    <dgm:cxn modelId="{240F3AD8-BF63-C041-A6E9-143158069B6F}" type="presOf" srcId="{812B0FDD-9264-491F-94B2-4A5ACAC63B8C}" destId="{E866BCC1-E416-4085-8F54-EFFF1680E17D}" srcOrd="0" destOrd="0" presId="urn:microsoft.com/office/officeart/2005/8/layout/cycle7"/>
    <dgm:cxn modelId="{BC2057F4-5AC6-4045-88D7-7E9285FAD609}" type="presOf" srcId="{7B3151FD-8F55-7E4D-B75D-507895312E19}" destId="{E5DFD702-1B03-6640-BB09-0EEF5000EAD0}" srcOrd="0" destOrd="0" presId="urn:microsoft.com/office/officeart/2005/8/layout/cycle7"/>
    <dgm:cxn modelId="{8129FC7C-3B62-3B45-B8DB-D6D14EF01613}" type="presParOf" srcId="{80707601-AEFA-4262-8CC0-BF1885E93A8C}" destId="{E866BCC1-E416-4085-8F54-EFFF1680E17D}" srcOrd="0" destOrd="0" presId="urn:microsoft.com/office/officeart/2005/8/layout/cycle7"/>
    <dgm:cxn modelId="{45C8866F-6C82-1E4C-87A0-D5387EF5B8AE}" type="presParOf" srcId="{80707601-AEFA-4262-8CC0-BF1885E93A8C}" destId="{97003402-8D0D-4DF0-9A13-10D15F7466C7}" srcOrd="1" destOrd="0" presId="urn:microsoft.com/office/officeart/2005/8/layout/cycle7"/>
    <dgm:cxn modelId="{6EDCCAE6-B700-DF45-826B-A659E420A9B6}" type="presParOf" srcId="{97003402-8D0D-4DF0-9A13-10D15F7466C7}" destId="{2DC5B4C5-6BAC-4633-8433-656AF74EE2FD}" srcOrd="0" destOrd="0" presId="urn:microsoft.com/office/officeart/2005/8/layout/cycle7"/>
    <dgm:cxn modelId="{31628853-AC9C-3E4C-B031-1456D4780CE5}" type="presParOf" srcId="{80707601-AEFA-4262-8CC0-BF1885E93A8C}" destId="{291ADAED-63B1-41DF-ACFE-4F4008D88A68}" srcOrd="2" destOrd="0" presId="urn:microsoft.com/office/officeart/2005/8/layout/cycle7"/>
    <dgm:cxn modelId="{200AAE8D-1498-8B41-AC03-A1566FC28B8B}" type="presParOf" srcId="{80707601-AEFA-4262-8CC0-BF1885E93A8C}" destId="{1FA20769-A311-498C-8B37-2A032BE3785F}" srcOrd="3" destOrd="0" presId="urn:microsoft.com/office/officeart/2005/8/layout/cycle7"/>
    <dgm:cxn modelId="{66DE7BB6-DCD8-654C-90D4-102BE35577AD}" type="presParOf" srcId="{1FA20769-A311-498C-8B37-2A032BE3785F}" destId="{B662C9B7-165F-4C6F-BB6D-993EB448D958}" srcOrd="0" destOrd="0" presId="urn:microsoft.com/office/officeart/2005/8/layout/cycle7"/>
    <dgm:cxn modelId="{F45EF60E-6FB1-4D4C-A650-4CE03BA6993A}" type="presParOf" srcId="{80707601-AEFA-4262-8CC0-BF1885E93A8C}" destId="{E5DFD702-1B03-6640-BB09-0EEF5000EAD0}" srcOrd="4" destOrd="0" presId="urn:microsoft.com/office/officeart/2005/8/layout/cycle7"/>
    <dgm:cxn modelId="{CEBFE2CD-1412-1D4D-A34B-67C8156E6D15}" type="presParOf" srcId="{80707601-AEFA-4262-8CC0-BF1885E93A8C}" destId="{A4989811-55B4-C245-91EE-607AAF3F824D}" srcOrd="5" destOrd="0" presId="urn:microsoft.com/office/officeart/2005/8/layout/cycle7"/>
    <dgm:cxn modelId="{6C521C95-0A82-C040-B948-FD4B4F1605F0}" type="presParOf" srcId="{A4989811-55B4-C245-91EE-607AAF3F824D}" destId="{A142467B-CC07-7F41-9611-1B0F55724C3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6BCC1-E416-4085-8F54-EFFF1680E17D}">
      <dsp:nvSpPr>
        <dsp:cNvPr id="0" name=""/>
        <dsp:cNvSpPr/>
      </dsp:nvSpPr>
      <dsp:spPr>
        <a:xfrm>
          <a:off x="1997690" y="570"/>
          <a:ext cx="846358" cy="4231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</a:t>
          </a:r>
        </a:p>
      </dsp:txBody>
      <dsp:txXfrm>
        <a:off x="2010084" y="12964"/>
        <a:ext cx="821570" cy="398391"/>
      </dsp:txXfrm>
    </dsp:sp>
    <dsp:sp modelId="{97003402-8D0D-4DF0-9A13-10D15F7466C7}">
      <dsp:nvSpPr>
        <dsp:cNvPr id="0" name=""/>
        <dsp:cNvSpPr/>
      </dsp:nvSpPr>
      <dsp:spPr>
        <a:xfrm rot="3675525">
          <a:off x="2546109" y="743090"/>
          <a:ext cx="413092" cy="1481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590543" y="772712"/>
        <a:ext cx="324224" cy="88868"/>
      </dsp:txXfrm>
    </dsp:sp>
    <dsp:sp modelId="{291ADAED-63B1-41DF-ACFE-4F4008D88A68}">
      <dsp:nvSpPr>
        <dsp:cNvPr id="0" name=""/>
        <dsp:cNvSpPr/>
      </dsp:nvSpPr>
      <dsp:spPr>
        <a:xfrm>
          <a:off x="2661263" y="1210543"/>
          <a:ext cx="846358" cy="423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Development</a:t>
          </a:r>
        </a:p>
      </dsp:txBody>
      <dsp:txXfrm>
        <a:off x="2673657" y="1222937"/>
        <a:ext cx="821570" cy="398391"/>
      </dsp:txXfrm>
    </dsp:sp>
    <dsp:sp modelId="{1FA20769-A311-498C-8B37-2A032BE3785F}">
      <dsp:nvSpPr>
        <dsp:cNvPr id="0" name=""/>
        <dsp:cNvSpPr/>
      </dsp:nvSpPr>
      <dsp:spPr>
        <a:xfrm rot="10797498">
          <a:off x="2196534" y="1348572"/>
          <a:ext cx="413092" cy="1481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240968" y="1378194"/>
        <a:ext cx="324224" cy="88868"/>
      </dsp:txXfrm>
    </dsp:sp>
    <dsp:sp modelId="{E5DFD702-1B03-6640-BB09-0EEF5000EAD0}">
      <dsp:nvSpPr>
        <dsp:cNvPr id="0" name=""/>
        <dsp:cNvSpPr/>
      </dsp:nvSpPr>
      <dsp:spPr>
        <a:xfrm>
          <a:off x="1298539" y="1211535"/>
          <a:ext cx="846358" cy="4231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Quality</a:t>
          </a:r>
        </a:p>
      </dsp:txBody>
      <dsp:txXfrm>
        <a:off x="1310933" y="1223929"/>
        <a:ext cx="821570" cy="398391"/>
      </dsp:txXfrm>
    </dsp:sp>
    <dsp:sp modelId="{A4989811-55B4-C245-91EE-607AAF3F824D}">
      <dsp:nvSpPr>
        <dsp:cNvPr id="0" name=""/>
        <dsp:cNvSpPr/>
      </dsp:nvSpPr>
      <dsp:spPr>
        <a:xfrm rot="18000000">
          <a:off x="1864747" y="743586"/>
          <a:ext cx="413092" cy="1481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909181" y="773208"/>
        <a:ext cx="324224" cy="8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1F396-4988-284C-B94A-9E32F0AE487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56078-E612-5345-B699-C7538EAB9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0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28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1185531"/>
            <a:ext cx="8229600" cy="456799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buClr>
                <a:srgbClr val="92D050"/>
              </a:buClr>
              <a:defRPr sz="1800"/>
            </a:lvl2pPr>
            <a:lvl3pPr>
              <a:buClr>
                <a:srgbClr val="92D050"/>
              </a:buClr>
              <a:defRPr sz="1800"/>
            </a:lvl3pPr>
            <a:lvl4pPr>
              <a:buClr>
                <a:srgbClr val="92D050"/>
              </a:buClr>
              <a:defRPr sz="1800"/>
            </a:lvl4pPr>
            <a:lvl5pPr>
              <a:buClr>
                <a:srgbClr val="92D050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-784"/>
            <a:ext cx="6172200" cy="9913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Context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8381999" y="6557615"/>
            <a:ext cx="304801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46328" y="5750933"/>
            <a:ext cx="8229600" cy="487998"/>
          </a:xfrm>
          <a:prstGeom prst="rect">
            <a:avLst/>
          </a:prstGeom>
          <a:solidFill>
            <a:srgbClr val="CAE3F6"/>
          </a:solidFill>
        </p:spPr>
        <p:txBody>
          <a:bodyPr lIns="182880" rIns="18288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58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4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5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5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5180-CABC-084A-B503-432CE1CAEF0C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2143-FD01-9C47-91BA-8FAB8E31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tiff"/><Relationship Id="rId3" Type="http://schemas.openxmlformats.org/officeDocument/2006/relationships/image" Target="../media/image1.png"/><Relationship Id="rId21" Type="http://schemas.openxmlformats.org/officeDocument/2006/relationships/diagramData" Target="../diagrams/data1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g"/><Relationship Id="rId25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diagramColors" Target="../diagrams/colors1.xml"/><Relationship Id="rId5" Type="http://schemas.openxmlformats.org/officeDocument/2006/relationships/image" Target="../media/image3.svg"/><Relationship Id="rId15" Type="http://schemas.openxmlformats.org/officeDocument/2006/relationships/image" Target="../media/image13.tiff"/><Relationship Id="rId23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570" y="-784"/>
            <a:ext cx="7494239" cy="925538"/>
          </a:xfrm>
        </p:spPr>
        <p:txBody>
          <a:bodyPr>
            <a:normAutofit/>
          </a:bodyPr>
          <a:lstStyle/>
          <a:p>
            <a:r>
              <a:rPr lang="en-US" dirty="0"/>
              <a:t>Why DevOps?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BCD53DA-99A7-4698-AEAC-41902147C79F}"/>
              </a:ext>
            </a:extLst>
          </p:cNvPr>
          <p:cNvSpPr txBox="1">
            <a:spLocks/>
          </p:cNvSpPr>
          <p:nvPr/>
        </p:nvSpPr>
        <p:spPr>
          <a:xfrm>
            <a:off x="319494" y="806175"/>
            <a:ext cx="8439150" cy="6301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None/>
              <a:defRPr lang="en-US" sz="1400" b="0" kern="1200" noProof="0" dirty="0">
                <a:solidFill>
                  <a:srgbClr val="0093DD"/>
                </a:solidFill>
                <a:latin typeface="+mn-lt"/>
                <a:ea typeface="+mn-ea"/>
                <a:cs typeface="+mn-cs"/>
              </a:defRPr>
            </a:lvl1pPr>
            <a:lvl2pPr marL="346472" indent="-172641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83C937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2pPr>
            <a:lvl3pPr marL="511969" indent="-165497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83C937"/>
              </a:buClr>
              <a:buChar char="–"/>
              <a:defRPr sz="1350">
                <a:solidFill>
                  <a:schemeClr val="tx1"/>
                </a:solidFill>
                <a:latin typeface="+mn-lt"/>
              </a:defRPr>
            </a:lvl3pPr>
            <a:lvl4pPr marL="685800" indent="-173831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83C937"/>
              </a:buClr>
              <a:buFont typeface="Wingdings" pitchFamily="2" charset="2"/>
              <a:buChar char="§"/>
              <a:defRPr sz="1350">
                <a:solidFill>
                  <a:schemeClr val="tx1"/>
                </a:solidFill>
                <a:latin typeface="+mn-lt"/>
              </a:defRPr>
            </a:lvl4pPr>
            <a:lvl5pPr marL="859631" indent="-173831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83C937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00B0F0"/>
              </a:buClr>
            </a:pPr>
            <a:r>
              <a:rPr lang="en-US" dirty="0">
                <a:solidFill>
                  <a:schemeClr val="tx1"/>
                </a:solidFill>
              </a:rPr>
              <a:t>DevOps enables software development to address customer needs faster, increase speed to market, throughput, and improve operational agility.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19495" y="5718871"/>
            <a:ext cx="8468184" cy="487998"/>
          </a:xfrm>
        </p:spPr>
        <p:txBody>
          <a:bodyPr>
            <a:noAutofit/>
          </a:bodyPr>
          <a:lstStyle/>
          <a:p>
            <a:r>
              <a:rPr lang="en-US" sz="1400" dirty="0"/>
              <a:t>Embracing DevOps enable </a:t>
            </a:r>
            <a:r>
              <a:rPr lang="en-US" sz="1400" dirty="0" err="1"/>
              <a:t>orgnizations</a:t>
            </a:r>
            <a:r>
              <a:rPr lang="en-US" sz="1400" dirty="0"/>
              <a:t> bring new solutions to market faster</a:t>
            </a:r>
          </a:p>
        </p:txBody>
      </p:sp>
      <p:sp>
        <p:nvSpPr>
          <p:cNvPr id="156" name="AutoShape 3">
            <a:extLst>
              <a:ext uri="{FF2B5EF4-FFF2-40B4-BE49-F238E27FC236}">
                <a16:creationId xmlns:a16="http://schemas.microsoft.com/office/drawing/2014/main" id="{737867F3-4F07-42D9-A3F2-2CD6792F01BB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4384253" y="-2524760"/>
            <a:ext cx="352815" cy="8468182"/>
          </a:xfrm>
          <a:custGeom>
            <a:avLst/>
            <a:gdLst>
              <a:gd name="connsiteX0" fmla="*/ 0 w 598488"/>
              <a:gd name="connsiteY0" fmla="*/ 0 h 2673555"/>
              <a:gd name="connsiteX1" fmla="*/ 437201 w 598488"/>
              <a:gd name="connsiteY1" fmla="*/ 0 h 2673555"/>
              <a:gd name="connsiteX2" fmla="*/ 598488 w 598488"/>
              <a:gd name="connsiteY2" fmla="*/ 1336778 h 2673555"/>
              <a:gd name="connsiteX3" fmla="*/ 437201 w 598488"/>
              <a:gd name="connsiteY3" fmla="*/ 2673555 h 2673555"/>
              <a:gd name="connsiteX4" fmla="*/ 0 w 598488"/>
              <a:gd name="connsiteY4" fmla="*/ 2673555 h 2673555"/>
              <a:gd name="connsiteX5" fmla="*/ 0 w 598488"/>
              <a:gd name="connsiteY5" fmla="*/ 0 h 2673555"/>
              <a:gd name="connsiteX0" fmla="*/ 0 w 437201"/>
              <a:gd name="connsiteY0" fmla="*/ 0 h 2673555"/>
              <a:gd name="connsiteX1" fmla="*/ 437201 w 437201"/>
              <a:gd name="connsiteY1" fmla="*/ 0 h 2673555"/>
              <a:gd name="connsiteX2" fmla="*/ 437201 w 437201"/>
              <a:gd name="connsiteY2" fmla="*/ 2673555 h 2673555"/>
              <a:gd name="connsiteX3" fmla="*/ 0 w 437201"/>
              <a:gd name="connsiteY3" fmla="*/ 2673555 h 2673555"/>
              <a:gd name="connsiteX4" fmla="*/ 0 w 437201"/>
              <a:gd name="connsiteY4" fmla="*/ 0 h 267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01" h="2673555">
                <a:moveTo>
                  <a:pt x="0" y="0"/>
                </a:moveTo>
                <a:lnTo>
                  <a:pt x="437201" y="0"/>
                </a:lnTo>
                <a:lnTo>
                  <a:pt x="437201" y="2673555"/>
                </a:lnTo>
                <a:lnTo>
                  <a:pt x="0" y="2673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91440" tIns="91440" rIns="91440" bIns="9144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DevOps </a:t>
            </a:r>
            <a:r>
              <a:rPr lang="en-US" sz="1400" b="1" kern="0" baseline="0" dirty="0">
                <a:solidFill>
                  <a:srgbClr val="FFFFFF"/>
                </a:solidFill>
                <a:latin typeface="Arial"/>
              </a:rPr>
              <a:t>enables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0" name="Freeform 4">
            <a:extLst>
              <a:ext uri="{FF2B5EF4-FFF2-40B4-BE49-F238E27FC236}">
                <a16:creationId xmlns:a16="http://schemas.microsoft.com/office/drawing/2014/main" id="{D4186794-DB0B-4F1C-BBDD-5AC3DA96956E}"/>
              </a:ext>
            </a:extLst>
          </p:cNvPr>
          <p:cNvSpPr>
            <a:spLocks/>
          </p:cNvSpPr>
          <p:nvPr/>
        </p:nvSpPr>
        <p:spPr bwMode="gray">
          <a:xfrm>
            <a:off x="326569" y="1885739"/>
            <a:ext cx="4148933" cy="3853418"/>
          </a:xfrm>
          <a:custGeom>
            <a:avLst/>
            <a:gdLst>
              <a:gd name="connsiteX0" fmla="*/ 10000 w 10000"/>
              <a:gd name="connsiteY0" fmla="*/ 10000 h 10000"/>
              <a:gd name="connsiteX1" fmla="*/ 10000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lnTo>
                  <a:pt x="10000" y="0"/>
                </a:lnTo>
                <a:lnTo>
                  <a:pt x="0" y="0"/>
                </a:lnTo>
                <a:lnTo>
                  <a:pt x="0" y="10000"/>
                </a:lnTo>
                <a:lnTo>
                  <a:pt x="10000" y="10000"/>
                </a:lnTo>
              </a:path>
            </a:pathLst>
          </a:custGeom>
          <a:noFill/>
          <a:ln w="9525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lIns="64008" tIns="91440" rIns="64008" bIns="91440" anchor="ctr"/>
          <a:lstStyle/>
          <a:p>
            <a:pPr marL="457200" marR="0" lvl="0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Speed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Ability to release features to market faster.</a:t>
            </a:r>
          </a:p>
          <a:p>
            <a:pPr marL="457200" defTabSz="121917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300" b="1" kern="0" dirty="0">
                <a:solidFill>
                  <a:srgbClr val="000000"/>
                </a:solidFill>
                <a:latin typeface="Arial"/>
              </a:rPr>
              <a:t>Throughput</a:t>
            </a:r>
            <a:r>
              <a:rPr lang="en-US" sz="1300" kern="0" dirty="0">
                <a:solidFill>
                  <a:srgbClr val="000000"/>
                </a:solidFill>
                <a:latin typeface="Arial"/>
              </a:rPr>
              <a:t>: Increase throughput. </a:t>
            </a:r>
            <a:endParaRPr lang="en-US" sz="1300" b="1" kern="0" dirty="0">
              <a:solidFill>
                <a:srgbClr val="000000"/>
              </a:solidFill>
              <a:latin typeface="Arial"/>
            </a:endParaRPr>
          </a:p>
          <a:p>
            <a:pPr marL="457200" defTabSz="121917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300" b="1" kern="0" dirty="0">
                <a:solidFill>
                  <a:srgbClr val="000000"/>
                </a:solidFill>
                <a:latin typeface="Arial"/>
              </a:rPr>
              <a:t>Quality</a:t>
            </a:r>
            <a:r>
              <a:rPr lang="en-US" sz="1300" kern="0" dirty="0">
                <a:solidFill>
                  <a:srgbClr val="000000"/>
                </a:solidFill>
                <a:latin typeface="Arial"/>
              </a:rPr>
              <a:t>: Higher-quality software and applications</a:t>
            </a:r>
          </a:p>
          <a:p>
            <a:pPr marL="457200" marR="0" lvl="0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Operational Agility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Quickly pivot to address changing customer demands</a:t>
            </a:r>
          </a:p>
          <a:p>
            <a:pPr marL="457200" marR="0" lvl="0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Innovation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Ability to rapidly test and learn with faster feedback loops</a:t>
            </a:r>
          </a:p>
        </p:txBody>
      </p:sp>
      <p:grpSp>
        <p:nvGrpSpPr>
          <p:cNvPr id="15" name="Group 30"/>
          <p:cNvGrpSpPr>
            <a:grpSpLocks noChangeAspect="1"/>
          </p:cNvGrpSpPr>
          <p:nvPr/>
        </p:nvGrpSpPr>
        <p:grpSpPr bwMode="auto">
          <a:xfrm>
            <a:off x="391846" y="4249115"/>
            <a:ext cx="346635" cy="395512"/>
            <a:chOff x="2465" y="1708"/>
            <a:chExt cx="829" cy="907"/>
          </a:xfrm>
        </p:grpSpPr>
        <p:sp>
          <p:nvSpPr>
            <p:cNvPr id="1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465" y="1708"/>
              <a:ext cx="82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31"/>
            <p:cNvSpPr>
              <a:spLocks noEditPoints="1"/>
            </p:cNvSpPr>
            <p:nvPr/>
          </p:nvSpPr>
          <p:spPr bwMode="auto">
            <a:xfrm>
              <a:off x="2418" y="1883"/>
              <a:ext cx="824" cy="732"/>
            </a:xfrm>
            <a:custGeom>
              <a:avLst/>
              <a:gdLst>
                <a:gd name="T0" fmla="*/ 175 w 349"/>
                <a:gd name="T1" fmla="*/ 0 h 310"/>
                <a:gd name="T2" fmla="*/ 175 w 349"/>
                <a:gd name="T3" fmla="*/ 31 h 310"/>
                <a:gd name="T4" fmla="*/ 175 w 349"/>
                <a:gd name="T5" fmla="*/ 31 h 310"/>
                <a:gd name="T6" fmla="*/ 251 w 349"/>
                <a:gd name="T7" fmla="*/ 58 h 310"/>
                <a:gd name="T8" fmla="*/ 272 w 349"/>
                <a:gd name="T9" fmla="*/ 232 h 310"/>
                <a:gd name="T10" fmla="*/ 175 w 349"/>
                <a:gd name="T11" fmla="*/ 279 h 310"/>
                <a:gd name="T12" fmla="*/ 98 w 349"/>
                <a:gd name="T13" fmla="*/ 253 h 310"/>
                <a:gd name="T14" fmla="*/ 77 w 349"/>
                <a:gd name="T15" fmla="*/ 79 h 310"/>
                <a:gd name="T16" fmla="*/ 175 w 349"/>
                <a:gd name="T17" fmla="*/ 31 h 310"/>
                <a:gd name="T18" fmla="*/ 175 w 349"/>
                <a:gd name="T19" fmla="*/ 0 h 310"/>
                <a:gd name="T20" fmla="*/ 175 w 349"/>
                <a:gd name="T21" fmla="*/ 0 h 310"/>
                <a:gd name="T22" fmla="*/ 53 w 349"/>
                <a:gd name="T23" fmla="*/ 60 h 310"/>
                <a:gd name="T24" fmla="*/ 79 w 349"/>
                <a:gd name="T25" fmla="*/ 277 h 310"/>
                <a:gd name="T26" fmla="*/ 175 w 349"/>
                <a:gd name="T27" fmla="*/ 310 h 310"/>
                <a:gd name="T28" fmla="*/ 296 w 349"/>
                <a:gd name="T29" fmla="*/ 250 h 310"/>
                <a:gd name="T30" fmla="*/ 270 w 349"/>
                <a:gd name="T31" fmla="*/ 33 h 310"/>
                <a:gd name="T32" fmla="*/ 175 w 349"/>
                <a:gd name="T3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310">
                  <a:moveTo>
                    <a:pt x="175" y="0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203" y="31"/>
                    <a:pt x="229" y="40"/>
                    <a:pt x="251" y="58"/>
                  </a:cubicBezTo>
                  <a:cubicBezTo>
                    <a:pt x="305" y="100"/>
                    <a:pt x="314" y="178"/>
                    <a:pt x="272" y="232"/>
                  </a:cubicBezTo>
                  <a:cubicBezTo>
                    <a:pt x="249" y="262"/>
                    <a:pt x="213" y="279"/>
                    <a:pt x="175" y="279"/>
                  </a:cubicBezTo>
                  <a:cubicBezTo>
                    <a:pt x="147" y="279"/>
                    <a:pt x="120" y="270"/>
                    <a:pt x="98" y="253"/>
                  </a:cubicBezTo>
                  <a:cubicBezTo>
                    <a:pt x="45" y="210"/>
                    <a:pt x="35" y="132"/>
                    <a:pt x="77" y="79"/>
                  </a:cubicBezTo>
                  <a:cubicBezTo>
                    <a:pt x="101" y="48"/>
                    <a:pt x="136" y="31"/>
                    <a:pt x="175" y="31"/>
                  </a:cubicBezTo>
                  <a:cubicBezTo>
                    <a:pt x="175" y="0"/>
                    <a:pt x="175" y="0"/>
                    <a:pt x="175" y="0"/>
                  </a:cubicBezTo>
                  <a:moveTo>
                    <a:pt x="175" y="0"/>
                  </a:moveTo>
                  <a:cubicBezTo>
                    <a:pt x="129" y="0"/>
                    <a:pt x="84" y="21"/>
                    <a:pt x="53" y="60"/>
                  </a:cubicBezTo>
                  <a:cubicBezTo>
                    <a:pt x="0" y="127"/>
                    <a:pt x="12" y="224"/>
                    <a:pt x="79" y="277"/>
                  </a:cubicBezTo>
                  <a:cubicBezTo>
                    <a:pt x="108" y="299"/>
                    <a:pt x="141" y="310"/>
                    <a:pt x="175" y="310"/>
                  </a:cubicBezTo>
                  <a:cubicBezTo>
                    <a:pt x="221" y="310"/>
                    <a:pt x="266" y="289"/>
                    <a:pt x="296" y="250"/>
                  </a:cubicBezTo>
                  <a:cubicBezTo>
                    <a:pt x="349" y="183"/>
                    <a:pt x="337" y="86"/>
                    <a:pt x="270" y="33"/>
                  </a:cubicBezTo>
                  <a:cubicBezTo>
                    <a:pt x="242" y="11"/>
                    <a:pt x="208" y="0"/>
                    <a:pt x="175" y="0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2574" y="2020"/>
              <a:ext cx="515" cy="458"/>
            </a:xfrm>
            <a:custGeom>
              <a:avLst/>
              <a:gdLst>
                <a:gd name="T0" fmla="*/ 109 w 218"/>
                <a:gd name="T1" fmla="*/ 0 h 194"/>
                <a:gd name="T2" fmla="*/ 109 w 218"/>
                <a:gd name="T3" fmla="*/ 31 h 194"/>
                <a:gd name="T4" fmla="*/ 149 w 218"/>
                <a:gd name="T5" fmla="*/ 45 h 194"/>
                <a:gd name="T6" fmla="*/ 161 w 218"/>
                <a:gd name="T7" fmla="*/ 138 h 194"/>
                <a:gd name="T8" fmla="*/ 109 w 218"/>
                <a:gd name="T9" fmla="*/ 163 h 194"/>
                <a:gd name="T10" fmla="*/ 68 w 218"/>
                <a:gd name="T11" fmla="*/ 149 h 194"/>
                <a:gd name="T12" fmla="*/ 43 w 218"/>
                <a:gd name="T13" fmla="*/ 105 h 194"/>
                <a:gd name="T14" fmla="*/ 57 w 218"/>
                <a:gd name="T15" fmla="*/ 56 h 194"/>
                <a:gd name="T16" fmla="*/ 109 w 218"/>
                <a:gd name="T17" fmla="*/ 31 h 194"/>
                <a:gd name="T18" fmla="*/ 109 w 218"/>
                <a:gd name="T19" fmla="*/ 0 h 194"/>
                <a:gd name="T20" fmla="*/ 109 w 218"/>
                <a:gd name="T21" fmla="*/ 0 h 194"/>
                <a:gd name="T22" fmla="*/ 33 w 218"/>
                <a:gd name="T23" fmla="*/ 37 h 194"/>
                <a:gd name="T24" fmla="*/ 49 w 218"/>
                <a:gd name="T25" fmla="*/ 173 h 194"/>
                <a:gd name="T26" fmla="*/ 109 w 218"/>
                <a:gd name="T27" fmla="*/ 194 h 194"/>
                <a:gd name="T28" fmla="*/ 185 w 218"/>
                <a:gd name="T29" fmla="*/ 157 h 194"/>
                <a:gd name="T30" fmla="*/ 168 w 218"/>
                <a:gd name="T31" fmla="*/ 21 h 194"/>
                <a:gd name="T32" fmla="*/ 109 w 218"/>
                <a:gd name="T3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94">
                  <a:moveTo>
                    <a:pt x="109" y="0"/>
                  </a:moveTo>
                  <a:cubicBezTo>
                    <a:pt x="109" y="31"/>
                    <a:pt x="109" y="31"/>
                    <a:pt x="109" y="31"/>
                  </a:cubicBezTo>
                  <a:cubicBezTo>
                    <a:pt x="124" y="31"/>
                    <a:pt x="138" y="36"/>
                    <a:pt x="149" y="45"/>
                  </a:cubicBezTo>
                  <a:cubicBezTo>
                    <a:pt x="178" y="68"/>
                    <a:pt x="183" y="109"/>
                    <a:pt x="161" y="138"/>
                  </a:cubicBezTo>
                  <a:cubicBezTo>
                    <a:pt x="148" y="154"/>
                    <a:pt x="129" y="163"/>
                    <a:pt x="109" y="163"/>
                  </a:cubicBezTo>
                  <a:cubicBezTo>
                    <a:pt x="94" y="163"/>
                    <a:pt x="80" y="158"/>
                    <a:pt x="68" y="149"/>
                  </a:cubicBezTo>
                  <a:cubicBezTo>
                    <a:pt x="54" y="138"/>
                    <a:pt x="45" y="123"/>
                    <a:pt x="43" y="105"/>
                  </a:cubicBezTo>
                  <a:cubicBezTo>
                    <a:pt x="41" y="88"/>
                    <a:pt x="46" y="70"/>
                    <a:pt x="57" y="56"/>
                  </a:cubicBezTo>
                  <a:cubicBezTo>
                    <a:pt x="69" y="40"/>
                    <a:pt x="88" y="31"/>
                    <a:pt x="109" y="31"/>
                  </a:cubicBezTo>
                  <a:cubicBezTo>
                    <a:pt x="109" y="0"/>
                    <a:pt x="109" y="0"/>
                    <a:pt x="109" y="0"/>
                  </a:cubicBezTo>
                  <a:moveTo>
                    <a:pt x="109" y="0"/>
                  </a:moveTo>
                  <a:cubicBezTo>
                    <a:pt x="80" y="0"/>
                    <a:pt x="52" y="13"/>
                    <a:pt x="33" y="37"/>
                  </a:cubicBezTo>
                  <a:cubicBezTo>
                    <a:pt x="0" y="79"/>
                    <a:pt x="7" y="140"/>
                    <a:pt x="49" y="173"/>
                  </a:cubicBezTo>
                  <a:cubicBezTo>
                    <a:pt x="67" y="187"/>
                    <a:pt x="88" y="194"/>
                    <a:pt x="109" y="194"/>
                  </a:cubicBezTo>
                  <a:cubicBezTo>
                    <a:pt x="137" y="194"/>
                    <a:pt x="166" y="181"/>
                    <a:pt x="185" y="157"/>
                  </a:cubicBezTo>
                  <a:cubicBezTo>
                    <a:pt x="218" y="115"/>
                    <a:pt x="210" y="54"/>
                    <a:pt x="168" y="21"/>
                  </a:cubicBezTo>
                  <a:cubicBezTo>
                    <a:pt x="151" y="7"/>
                    <a:pt x="130" y="0"/>
                    <a:pt x="109" y="0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33"/>
            <p:cNvSpPr>
              <a:spLocks noEditPoints="1"/>
            </p:cNvSpPr>
            <p:nvPr/>
          </p:nvSpPr>
          <p:spPr bwMode="auto">
            <a:xfrm>
              <a:off x="2713" y="2145"/>
              <a:ext cx="236" cy="210"/>
            </a:xfrm>
            <a:custGeom>
              <a:avLst/>
              <a:gdLst>
                <a:gd name="T0" fmla="*/ 50 w 100"/>
                <a:gd name="T1" fmla="*/ 18 h 89"/>
                <a:gd name="T2" fmla="*/ 50 w 100"/>
                <a:gd name="T3" fmla="*/ 18 h 89"/>
                <a:gd name="T4" fmla="*/ 66 w 100"/>
                <a:gd name="T5" fmla="*/ 24 h 89"/>
                <a:gd name="T6" fmla="*/ 70 w 100"/>
                <a:gd name="T7" fmla="*/ 60 h 89"/>
                <a:gd name="T8" fmla="*/ 50 w 100"/>
                <a:gd name="T9" fmla="*/ 70 h 89"/>
                <a:gd name="T10" fmla="*/ 34 w 100"/>
                <a:gd name="T11" fmla="*/ 65 h 89"/>
                <a:gd name="T12" fmla="*/ 29 w 100"/>
                <a:gd name="T13" fmla="*/ 28 h 89"/>
                <a:gd name="T14" fmla="*/ 50 w 100"/>
                <a:gd name="T15" fmla="*/ 18 h 89"/>
                <a:gd name="T16" fmla="*/ 50 w 100"/>
                <a:gd name="T17" fmla="*/ 0 h 89"/>
                <a:gd name="T18" fmla="*/ 15 w 100"/>
                <a:gd name="T19" fmla="*/ 17 h 89"/>
                <a:gd name="T20" fmla="*/ 22 w 100"/>
                <a:gd name="T21" fmla="*/ 79 h 89"/>
                <a:gd name="T22" fmla="*/ 50 w 100"/>
                <a:gd name="T23" fmla="*/ 89 h 89"/>
                <a:gd name="T24" fmla="*/ 85 w 100"/>
                <a:gd name="T25" fmla="*/ 72 h 89"/>
                <a:gd name="T26" fmla="*/ 77 w 100"/>
                <a:gd name="T27" fmla="*/ 9 h 89"/>
                <a:gd name="T28" fmla="*/ 50 w 100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89">
                  <a:moveTo>
                    <a:pt x="50" y="18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6" y="18"/>
                    <a:pt x="61" y="20"/>
                    <a:pt x="66" y="24"/>
                  </a:cubicBezTo>
                  <a:cubicBezTo>
                    <a:pt x="77" y="32"/>
                    <a:pt x="79" y="49"/>
                    <a:pt x="70" y="60"/>
                  </a:cubicBezTo>
                  <a:cubicBezTo>
                    <a:pt x="65" y="66"/>
                    <a:pt x="58" y="70"/>
                    <a:pt x="50" y="70"/>
                  </a:cubicBezTo>
                  <a:cubicBezTo>
                    <a:pt x="44" y="70"/>
                    <a:pt x="38" y="68"/>
                    <a:pt x="34" y="65"/>
                  </a:cubicBezTo>
                  <a:cubicBezTo>
                    <a:pt x="22" y="56"/>
                    <a:pt x="20" y="39"/>
                    <a:pt x="29" y="28"/>
                  </a:cubicBezTo>
                  <a:cubicBezTo>
                    <a:pt x="34" y="22"/>
                    <a:pt x="42" y="18"/>
                    <a:pt x="50" y="18"/>
                  </a:cubicBezTo>
                  <a:moveTo>
                    <a:pt x="50" y="0"/>
                  </a:moveTo>
                  <a:cubicBezTo>
                    <a:pt x="37" y="0"/>
                    <a:pt x="23" y="5"/>
                    <a:pt x="15" y="17"/>
                  </a:cubicBezTo>
                  <a:cubicBezTo>
                    <a:pt x="0" y="36"/>
                    <a:pt x="3" y="64"/>
                    <a:pt x="22" y="79"/>
                  </a:cubicBezTo>
                  <a:cubicBezTo>
                    <a:pt x="30" y="85"/>
                    <a:pt x="40" y="89"/>
                    <a:pt x="50" y="89"/>
                  </a:cubicBezTo>
                  <a:cubicBezTo>
                    <a:pt x="63" y="89"/>
                    <a:pt x="76" y="83"/>
                    <a:pt x="85" y="72"/>
                  </a:cubicBezTo>
                  <a:cubicBezTo>
                    <a:pt x="100" y="52"/>
                    <a:pt x="96" y="24"/>
                    <a:pt x="77" y="9"/>
                  </a:cubicBezTo>
                  <a:cubicBezTo>
                    <a:pt x="69" y="3"/>
                    <a:pt x="59" y="0"/>
                    <a:pt x="50" y="0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2800" y="1758"/>
              <a:ext cx="447" cy="526"/>
            </a:xfrm>
            <a:custGeom>
              <a:avLst/>
              <a:gdLst>
                <a:gd name="T0" fmla="*/ 0 w 447"/>
                <a:gd name="T1" fmla="*/ 458 h 526"/>
                <a:gd name="T2" fmla="*/ 173 w 447"/>
                <a:gd name="T3" fmla="*/ 238 h 526"/>
                <a:gd name="T4" fmla="*/ 163 w 447"/>
                <a:gd name="T5" fmla="*/ 160 h 526"/>
                <a:gd name="T6" fmla="*/ 291 w 447"/>
                <a:gd name="T7" fmla="*/ 0 h 526"/>
                <a:gd name="T8" fmla="*/ 315 w 447"/>
                <a:gd name="T9" fmla="*/ 130 h 526"/>
                <a:gd name="T10" fmla="*/ 447 w 447"/>
                <a:gd name="T11" fmla="*/ 122 h 526"/>
                <a:gd name="T12" fmla="*/ 322 w 447"/>
                <a:gd name="T13" fmla="*/ 283 h 526"/>
                <a:gd name="T14" fmla="*/ 241 w 447"/>
                <a:gd name="T15" fmla="*/ 292 h 526"/>
                <a:gd name="T16" fmla="*/ 69 w 447"/>
                <a:gd name="T17" fmla="*/ 512 h 526"/>
                <a:gd name="T18" fmla="*/ 7 w 447"/>
                <a:gd name="T19" fmla="*/ 526 h 526"/>
                <a:gd name="T20" fmla="*/ 0 w 447"/>
                <a:gd name="T21" fmla="*/ 45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7" h="526">
                  <a:moveTo>
                    <a:pt x="0" y="458"/>
                  </a:moveTo>
                  <a:lnTo>
                    <a:pt x="173" y="238"/>
                  </a:lnTo>
                  <a:lnTo>
                    <a:pt x="163" y="160"/>
                  </a:lnTo>
                  <a:lnTo>
                    <a:pt x="291" y="0"/>
                  </a:lnTo>
                  <a:lnTo>
                    <a:pt x="315" y="130"/>
                  </a:lnTo>
                  <a:lnTo>
                    <a:pt x="447" y="122"/>
                  </a:lnTo>
                  <a:lnTo>
                    <a:pt x="322" y="283"/>
                  </a:lnTo>
                  <a:lnTo>
                    <a:pt x="241" y="292"/>
                  </a:lnTo>
                  <a:lnTo>
                    <a:pt x="69" y="512"/>
                  </a:lnTo>
                  <a:lnTo>
                    <a:pt x="7" y="526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35"/>
            <p:cNvSpPr>
              <a:spLocks noEditPoints="1"/>
            </p:cNvSpPr>
            <p:nvPr/>
          </p:nvSpPr>
          <p:spPr bwMode="auto">
            <a:xfrm>
              <a:off x="2779" y="1708"/>
              <a:ext cx="513" cy="591"/>
            </a:xfrm>
            <a:custGeom>
              <a:avLst/>
              <a:gdLst>
                <a:gd name="T0" fmla="*/ 300 w 513"/>
                <a:gd name="T1" fmla="*/ 99 h 591"/>
                <a:gd name="T2" fmla="*/ 319 w 513"/>
                <a:gd name="T3" fmla="*/ 201 h 591"/>
                <a:gd name="T4" fmla="*/ 423 w 513"/>
                <a:gd name="T5" fmla="*/ 196 h 591"/>
                <a:gd name="T6" fmla="*/ 331 w 513"/>
                <a:gd name="T7" fmla="*/ 314 h 591"/>
                <a:gd name="T8" fmla="*/ 253 w 513"/>
                <a:gd name="T9" fmla="*/ 324 h 591"/>
                <a:gd name="T10" fmla="*/ 80 w 513"/>
                <a:gd name="T11" fmla="*/ 543 h 591"/>
                <a:gd name="T12" fmla="*/ 47 w 513"/>
                <a:gd name="T13" fmla="*/ 550 h 591"/>
                <a:gd name="T14" fmla="*/ 43 w 513"/>
                <a:gd name="T15" fmla="*/ 515 h 591"/>
                <a:gd name="T16" fmla="*/ 215 w 513"/>
                <a:gd name="T17" fmla="*/ 293 h 591"/>
                <a:gd name="T18" fmla="*/ 206 w 513"/>
                <a:gd name="T19" fmla="*/ 217 h 591"/>
                <a:gd name="T20" fmla="*/ 300 w 513"/>
                <a:gd name="T21" fmla="*/ 99 h 591"/>
                <a:gd name="T22" fmla="*/ 326 w 513"/>
                <a:gd name="T23" fmla="*/ 0 h 591"/>
                <a:gd name="T24" fmla="*/ 267 w 513"/>
                <a:gd name="T25" fmla="*/ 73 h 591"/>
                <a:gd name="T26" fmla="*/ 175 w 513"/>
                <a:gd name="T27" fmla="*/ 191 h 591"/>
                <a:gd name="T28" fmla="*/ 163 w 513"/>
                <a:gd name="T29" fmla="*/ 205 h 591"/>
                <a:gd name="T30" fmla="*/ 165 w 513"/>
                <a:gd name="T31" fmla="*/ 222 h 591"/>
                <a:gd name="T32" fmla="*/ 173 w 513"/>
                <a:gd name="T33" fmla="*/ 281 h 591"/>
                <a:gd name="T34" fmla="*/ 12 w 513"/>
                <a:gd name="T35" fmla="*/ 491 h 591"/>
                <a:gd name="T36" fmla="*/ 2 w 513"/>
                <a:gd name="T37" fmla="*/ 505 h 591"/>
                <a:gd name="T38" fmla="*/ 0 w 513"/>
                <a:gd name="T39" fmla="*/ 520 h 591"/>
                <a:gd name="T40" fmla="*/ 5 w 513"/>
                <a:gd name="T41" fmla="*/ 555 h 591"/>
                <a:gd name="T42" fmla="*/ 17 w 513"/>
                <a:gd name="T43" fmla="*/ 591 h 591"/>
                <a:gd name="T44" fmla="*/ 54 w 513"/>
                <a:gd name="T45" fmla="*/ 591 h 591"/>
                <a:gd name="T46" fmla="*/ 88 w 513"/>
                <a:gd name="T47" fmla="*/ 586 h 591"/>
                <a:gd name="T48" fmla="*/ 99 w 513"/>
                <a:gd name="T49" fmla="*/ 579 h 591"/>
                <a:gd name="T50" fmla="*/ 109 w 513"/>
                <a:gd name="T51" fmla="*/ 567 h 591"/>
                <a:gd name="T52" fmla="*/ 274 w 513"/>
                <a:gd name="T53" fmla="*/ 364 h 591"/>
                <a:gd name="T54" fmla="*/ 336 w 513"/>
                <a:gd name="T55" fmla="*/ 354 h 591"/>
                <a:gd name="T56" fmla="*/ 354 w 513"/>
                <a:gd name="T57" fmla="*/ 352 h 591"/>
                <a:gd name="T58" fmla="*/ 364 w 513"/>
                <a:gd name="T59" fmla="*/ 340 h 591"/>
                <a:gd name="T60" fmla="*/ 456 w 513"/>
                <a:gd name="T61" fmla="*/ 222 h 591"/>
                <a:gd name="T62" fmla="*/ 513 w 513"/>
                <a:gd name="T63" fmla="*/ 151 h 591"/>
                <a:gd name="T64" fmla="*/ 423 w 513"/>
                <a:gd name="T65" fmla="*/ 154 h 591"/>
                <a:gd name="T66" fmla="*/ 352 w 513"/>
                <a:gd name="T67" fmla="*/ 158 h 591"/>
                <a:gd name="T68" fmla="*/ 340 w 513"/>
                <a:gd name="T69" fmla="*/ 92 h 591"/>
                <a:gd name="T70" fmla="*/ 326 w 513"/>
                <a:gd name="T7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3" h="591">
                  <a:moveTo>
                    <a:pt x="300" y="99"/>
                  </a:moveTo>
                  <a:lnTo>
                    <a:pt x="319" y="201"/>
                  </a:lnTo>
                  <a:lnTo>
                    <a:pt x="423" y="196"/>
                  </a:lnTo>
                  <a:lnTo>
                    <a:pt x="331" y="314"/>
                  </a:lnTo>
                  <a:lnTo>
                    <a:pt x="253" y="324"/>
                  </a:lnTo>
                  <a:lnTo>
                    <a:pt x="80" y="543"/>
                  </a:lnTo>
                  <a:lnTo>
                    <a:pt x="47" y="550"/>
                  </a:lnTo>
                  <a:lnTo>
                    <a:pt x="43" y="515"/>
                  </a:lnTo>
                  <a:lnTo>
                    <a:pt x="215" y="293"/>
                  </a:lnTo>
                  <a:lnTo>
                    <a:pt x="206" y="217"/>
                  </a:lnTo>
                  <a:lnTo>
                    <a:pt x="300" y="99"/>
                  </a:lnTo>
                  <a:close/>
                  <a:moveTo>
                    <a:pt x="326" y="0"/>
                  </a:moveTo>
                  <a:lnTo>
                    <a:pt x="267" y="73"/>
                  </a:lnTo>
                  <a:lnTo>
                    <a:pt x="175" y="191"/>
                  </a:lnTo>
                  <a:lnTo>
                    <a:pt x="163" y="205"/>
                  </a:lnTo>
                  <a:lnTo>
                    <a:pt x="165" y="222"/>
                  </a:lnTo>
                  <a:lnTo>
                    <a:pt x="173" y="281"/>
                  </a:lnTo>
                  <a:lnTo>
                    <a:pt x="12" y="491"/>
                  </a:lnTo>
                  <a:lnTo>
                    <a:pt x="2" y="505"/>
                  </a:lnTo>
                  <a:lnTo>
                    <a:pt x="0" y="520"/>
                  </a:lnTo>
                  <a:lnTo>
                    <a:pt x="5" y="555"/>
                  </a:lnTo>
                  <a:lnTo>
                    <a:pt x="17" y="591"/>
                  </a:lnTo>
                  <a:lnTo>
                    <a:pt x="54" y="591"/>
                  </a:lnTo>
                  <a:lnTo>
                    <a:pt x="88" y="586"/>
                  </a:lnTo>
                  <a:lnTo>
                    <a:pt x="99" y="579"/>
                  </a:lnTo>
                  <a:lnTo>
                    <a:pt x="109" y="567"/>
                  </a:lnTo>
                  <a:lnTo>
                    <a:pt x="274" y="364"/>
                  </a:lnTo>
                  <a:lnTo>
                    <a:pt x="336" y="354"/>
                  </a:lnTo>
                  <a:lnTo>
                    <a:pt x="354" y="352"/>
                  </a:lnTo>
                  <a:lnTo>
                    <a:pt x="364" y="340"/>
                  </a:lnTo>
                  <a:lnTo>
                    <a:pt x="456" y="222"/>
                  </a:lnTo>
                  <a:lnTo>
                    <a:pt x="513" y="151"/>
                  </a:lnTo>
                  <a:lnTo>
                    <a:pt x="423" y="154"/>
                  </a:lnTo>
                  <a:lnTo>
                    <a:pt x="352" y="158"/>
                  </a:lnTo>
                  <a:lnTo>
                    <a:pt x="340" y="9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387470" y="4935504"/>
            <a:ext cx="203376" cy="340316"/>
            <a:chOff x="2593" y="1701"/>
            <a:chExt cx="574" cy="921"/>
          </a:xfrm>
        </p:grpSpPr>
        <p:sp>
          <p:nvSpPr>
            <p:cNvPr id="23" name="AutoShape 51"/>
            <p:cNvSpPr>
              <a:spLocks noChangeAspect="1" noChangeArrowheads="1" noTextEdit="1"/>
            </p:cNvSpPr>
            <p:nvPr/>
          </p:nvSpPr>
          <p:spPr bwMode="auto">
            <a:xfrm>
              <a:off x="2593" y="1701"/>
              <a:ext cx="574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auto">
            <a:xfrm>
              <a:off x="2751" y="2431"/>
              <a:ext cx="260" cy="49"/>
            </a:xfrm>
            <a:custGeom>
              <a:avLst/>
              <a:gdLst>
                <a:gd name="T0" fmla="*/ 100 w 110"/>
                <a:gd name="T1" fmla="*/ 21 h 21"/>
                <a:gd name="T2" fmla="*/ 10 w 110"/>
                <a:gd name="T3" fmla="*/ 21 h 21"/>
                <a:gd name="T4" fmla="*/ 0 w 110"/>
                <a:gd name="T5" fmla="*/ 11 h 21"/>
                <a:gd name="T6" fmla="*/ 0 w 110"/>
                <a:gd name="T7" fmla="*/ 10 h 21"/>
                <a:gd name="T8" fmla="*/ 10 w 110"/>
                <a:gd name="T9" fmla="*/ 0 h 21"/>
                <a:gd name="T10" fmla="*/ 100 w 110"/>
                <a:gd name="T11" fmla="*/ 0 h 21"/>
                <a:gd name="T12" fmla="*/ 110 w 110"/>
                <a:gd name="T13" fmla="*/ 10 h 21"/>
                <a:gd name="T14" fmla="*/ 110 w 110"/>
                <a:gd name="T15" fmla="*/ 11 h 21"/>
                <a:gd name="T16" fmla="*/ 100 w 11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1">
                  <a:moveTo>
                    <a:pt x="10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5" y="0"/>
                    <a:pt x="110" y="4"/>
                    <a:pt x="110" y="10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6"/>
                    <a:pt x="105" y="21"/>
                    <a:pt x="100" y="21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>
              <a:off x="2751" y="2499"/>
              <a:ext cx="260" cy="50"/>
            </a:xfrm>
            <a:custGeom>
              <a:avLst/>
              <a:gdLst>
                <a:gd name="T0" fmla="*/ 100 w 110"/>
                <a:gd name="T1" fmla="*/ 21 h 21"/>
                <a:gd name="T2" fmla="*/ 10 w 110"/>
                <a:gd name="T3" fmla="*/ 21 h 21"/>
                <a:gd name="T4" fmla="*/ 0 w 110"/>
                <a:gd name="T5" fmla="*/ 11 h 21"/>
                <a:gd name="T6" fmla="*/ 0 w 110"/>
                <a:gd name="T7" fmla="*/ 10 h 21"/>
                <a:gd name="T8" fmla="*/ 10 w 110"/>
                <a:gd name="T9" fmla="*/ 0 h 21"/>
                <a:gd name="T10" fmla="*/ 100 w 110"/>
                <a:gd name="T11" fmla="*/ 0 h 21"/>
                <a:gd name="T12" fmla="*/ 110 w 110"/>
                <a:gd name="T13" fmla="*/ 10 h 21"/>
                <a:gd name="T14" fmla="*/ 110 w 110"/>
                <a:gd name="T15" fmla="*/ 11 h 21"/>
                <a:gd name="T16" fmla="*/ 100 w 110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1">
                  <a:moveTo>
                    <a:pt x="10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7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5" y="0"/>
                    <a:pt x="110" y="5"/>
                    <a:pt x="110" y="10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7"/>
                    <a:pt x="105" y="21"/>
                    <a:pt x="100" y="21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>
              <a:off x="2810" y="2570"/>
              <a:ext cx="140" cy="50"/>
            </a:xfrm>
            <a:custGeom>
              <a:avLst/>
              <a:gdLst>
                <a:gd name="T0" fmla="*/ 50 w 59"/>
                <a:gd name="T1" fmla="*/ 21 h 21"/>
                <a:gd name="T2" fmla="*/ 10 w 59"/>
                <a:gd name="T3" fmla="*/ 21 h 21"/>
                <a:gd name="T4" fmla="*/ 0 w 59"/>
                <a:gd name="T5" fmla="*/ 11 h 21"/>
                <a:gd name="T6" fmla="*/ 0 w 59"/>
                <a:gd name="T7" fmla="*/ 10 h 21"/>
                <a:gd name="T8" fmla="*/ 10 w 59"/>
                <a:gd name="T9" fmla="*/ 0 h 21"/>
                <a:gd name="T10" fmla="*/ 50 w 59"/>
                <a:gd name="T11" fmla="*/ 0 h 21"/>
                <a:gd name="T12" fmla="*/ 59 w 59"/>
                <a:gd name="T13" fmla="*/ 10 h 21"/>
                <a:gd name="T14" fmla="*/ 59 w 59"/>
                <a:gd name="T15" fmla="*/ 11 h 21"/>
                <a:gd name="T16" fmla="*/ 50 w 5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">
                  <a:moveTo>
                    <a:pt x="5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59" y="1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6"/>
                    <a:pt x="55" y="21"/>
                    <a:pt x="50" y="21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56"/>
            <p:cNvSpPr>
              <a:spLocks noEditPoints="1"/>
            </p:cNvSpPr>
            <p:nvPr/>
          </p:nvSpPr>
          <p:spPr bwMode="auto">
            <a:xfrm>
              <a:off x="2529" y="1703"/>
              <a:ext cx="655" cy="709"/>
            </a:xfrm>
            <a:custGeom>
              <a:avLst/>
              <a:gdLst>
                <a:gd name="T0" fmla="*/ 149 w 277"/>
                <a:gd name="T1" fmla="*/ 28 h 300"/>
                <a:gd name="T2" fmla="*/ 236 w 277"/>
                <a:gd name="T3" fmla="*/ 82 h 300"/>
                <a:gd name="T4" fmla="*/ 229 w 277"/>
                <a:gd name="T5" fmla="*/ 160 h 300"/>
                <a:gd name="T6" fmla="*/ 182 w 277"/>
                <a:gd name="T7" fmla="*/ 272 h 300"/>
                <a:gd name="T8" fmla="*/ 176 w 277"/>
                <a:gd name="T9" fmla="*/ 272 h 300"/>
                <a:gd name="T10" fmla="*/ 176 w 277"/>
                <a:gd name="T11" fmla="*/ 272 h 300"/>
                <a:gd name="T12" fmla="*/ 148 w 277"/>
                <a:gd name="T13" fmla="*/ 272 h 300"/>
                <a:gd name="T14" fmla="*/ 135 w 277"/>
                <a:gd name="T15" fmla="*/ 272 h 300"/>
                <a:gd name="T16" fmla="*/ 123 w 277"/>
                <a:gd name="T17" fmla="*/ 272 h 300"/>
                <a:gd name="T18" fmla="*/ 115 w 277"/>
                <a:gd name="T19" fmla="*/ 272 h 300"/>
                <a:gd name="T20" fmla="*/ 70 w 277"/>
                <a:gd name="T21" fmla="*/ 163 h 300"/>
                <a:gd name="T22" fmla="*/ 60 w 277"/>
                <a:gd name="T23" fmla="*/ 84 h 300"/>
                <a:gd name="T24" fmla="*/ 128 w 277"/>
                <a:gd name="T25" fmla="*/ 30 h 300"/>
                <a:gd name="T26" fmla="*/ 149 w 277"/>
                <a:gd name="T27" fmla="*/ 28 h 300"/>
                <a:gd name="T28" fmla="*/ 149 w 277"/>
                <a:gd name="T29" fmla="*/ 0 h 300"/>
                <a:gd name="T30" fmla="*/ 122 w 277"/>
                <a:gd name="T31" fmla="*/ 3 h 300"/>
                <a:gd name="T32" fmla="*/ 47 w 277"/>
                <a:gd name="T33" fmla="*/ 179 h 300"/>
                <a:gd name="T34" fmla="*/ 90 w 277"/>
                <a:gd name="T35" fmla="*/ 286 h 300"/>
                <a:gd name="T36" fmla="*/ 106 w 277"/>
                <a:gd name="T37" fmla="*/ 299 h 300"/>
                <a:gd name="T38" fmla="*/ 123 w 277"/>
                <a:gd name="T39" fmla="*/ 300 h 300"/>
                <a:gd name="T40" fmla="*/ 148 w 277"/>
                <a:gd name="T41" fmla="*/ 300 h 300"/>
                <a:gd name="T42" fmla="*/ 148 w 277"/>
                <a:gd name="T43" fmla="*/ 300 h 300"/>
                <a:gd name="T44" fmla="*/ 173 w 277"/>
                <a:gd name="T45" fmla="*/ 300 h 300"/>
                <a:gd name="T46" fmla="*/ 191 w 277"/>
                <a:gd name="T47" fmla="*/ 299 h 300"/>
                <a:gd name="T48" fmla="*/ 206 w 277"/>
                <a:gd name="T49" fmla="*/ 288 h 300"/>
                <a:gd name="T50" fmla="*/ 253 w 277"/>
                <a:gd name="T51" fmla="*/ 175 h 300"/>
                <a:gd name="T52" fmla="*/ 261 w 277"/>
                <a:gd name="T53" fmla="*/ 71 h 300"/>
                <a:gd name="T54" fmla="*/ 149 w 277"/>
                <a:gd name="T5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7" h="300">
                  <a:moveTo>
                    <a:pt x="149" y="28"/>
                  </a:moveTo>
                  <a:cubicBezTo>
                    <a:pt x="188" y="28"/>
                    <a:pt x="221" y="49"/>
                    <a:pt x="236" y="82"/>
                  </a:cubicBezTo>
                  <a:cubicBezTo>
                    <a:pt x="247" y="109"/>
                    <a:pt x="245" y="134"/>
                    <a:pt x="229" y="160"/>
                  </a:cubicBezTo>
                  <a:cubicBezTo>
                    <a:pt x="208" y="195"/>
                    <a:pt x="192" y="232"/>
                    <a:pt x="182" y="272"/>
                  </a:cubicBezTo>
                  <a:cubicBezTo>
                    <a:pt x="180" y="272"/>
                    <a:pt x="178" y="272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4" y="272"/>
                    <a:pt x="140" y="272"/>
                    <a:pt x="135" y="272"/>
                  </a:cubicBezTo>
                  <a:cubicBezTo>
                    <a:pt x="131" y="272"/>
                    <a:pt x="127" y="272"/>
                    <a:pt x="123" y="272"/>
                  </a:cubicBezTo>
                  <a:cubicBezTo>
                    <a:pt x="120" y="272"/>
                    <a:pt x="118" y="272"/>
                    <a:pt x="115" y="272"/>
                  </a:cubicBezTo>
                  <a:cubicBezTo>
                    <a:pt x="106" y="230"/>
                    <a:pt x="90" y="194"/>
                    <a:pt x="70" y="163"/>
                  </a:cubicBezTo>
                  <a:cubicBezTo>
                    <a:pt x="53" y="139"/>
                    <a:pt x="50" y="110"/>
                    <a:pt x="60" y="84"/>
                  </a:cubicBezTo>
                  <a:cubicBezTo>
                    <a:pt x="72" y="57"/>
                    <a:pt x="96" y="37"/>
                    <a:pt x="128" y="30"/>
                  </a:cubicBezTo>
                  <a:cubicBezTo>
                    <a:pt x="135" y="29"/>
                    <a:pt x="142" y="28"/>
                    <a:pt x="149" y="28"/>
                  </a:cubicBezTo>
                  <a:moveTo>
                    <a:pt x="149" y="0"/>
                  </a:moveTo>
                  <a:cubicBezTo>
                    <a:pt x="140" y="0"/>
                    <a:pt x="131" y="1"/>
                    <a:pt x="122" y="3"/>
                  </a:cubicBezTo>
                  <a:cubicBezTo>
                    <a:pt x="37" y="21"/>
                    <a:pt x="0" y="112"/>
                    <a:pt x="47" y="179"/>
                  </a:cubicBezTo>
                  <a:cubicBezTo>
                    <a:pt x="68" y="211"/>
                    <a:pt x="82" y="248"/>
                    <a:pt x="90" y="286"/>
                  </a:cubicBezTo>
                  <a:cubicBezTo>
                    <a:pt x="92" y="296"/>
                    <a:pt x="97" y="299"/>
                    <a:pt x="106" y="299"/>
                  </a:cubicBezTo>
                  <a:cubicBezTo>
                    <a:pt x="112" y="300"/>
                    <a:pt x="117" y="300"/>
                    <a:pt x="123" y="300"/>
                  </a:cubicBezTo>
                  <a:cubicBezTo>
                    <a:pt x="131" y="300"/>
                    <a:pt x="140" y="300"/>
                    <a:pt x="148" y="300"/>
                  </a:cubicBezTo>
                  <a:cubicBezTo>
                    <a:pt x="148" y="300"/>
                    <a:pt x="148" y="300"/>
                    <a:pt x="148" y="300"/>
                  </a:cubicBezTo>
                  <a:cubicBezTo>
                    <a:pt x="156" y="300"/>
                    <a:pt x="165" y="300"/>
                    <a:pt x="173" y="300"/>
                  </a:cubicBezTo>
                  <a:cubicBezTo>
                    <a:pt x="179" y="300"/>
                    <a:pt x="185" y="300"/>
                    <a:pt x="191" y="299"/>
                  </a:cubicBezTo>
                  <a:cubicBezTo>
                    <a:pt x="198" y="299"/>
                    <a:pt x="204" y="297"/>
                    <a:pt x="206" y="288"/>
                  </a:cubicBezTo>
                  <a:cubicBezTo>
                    <a:pt x="216" y="248"/>
                    <a:pt x="231" y="210"/>
                    <a:pt x="253" y="175"/>
                  </a:cubicBezTo>
                  <a:cubicBezTo>
                    <a:pt x="273" y="142"/>
                    <a:pt x="277" y="107"/>
                    <a:pt x="261" y="71"/>
                  </a:cubicBezTo>
                  <a:cubicBezTo>
                    <a:pt x="242" y="27"/>
                    <a:pt x="198" y="0"/>
                    <a:pt x="149" y="0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0" name="Group 22"/>
          <p:cNvGrpSpPr>
            <a:grpSpLocks noChangeAspect="1"/>
          </p:cNvGrpSpPr>
          <p:nvPr/>
        </p:nvGrpSpPr>
        <p:grpSpPr bwMode="auto">
          <a:xfrm>
            <a:off x="410444" y="3617550"/>
            <a:ext cx="283721" cy="346322"/>
            <a:chOff x="2529" y="1749"/>
            <a:chExt cx="704" cy="824"/>
          </a:xfrm>
        </p:grpSpPr>
        <p:sp>
          <p:nvSpPr>
            <p:cNvPr id="3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529" y="1751"/>
              <a:ext cx="70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531" y="1749"/>
              <a:ext cx="513" cy="767"/>
            </a:xfrm>
            <a:custGeom>
              <a:avLst/>
              <a:gdLst>
                <a:gd name="T0" fmla="*/ 208 w 217"/>
                <a:gd name="T1" fmla="*/ 180 h 325"/>
                <a:gd name="T2" fmla="*/ 186 w 217"/>
                <a:gd name="T3" fmla="*/ 158 h 325"/>
                <a:gd name="T4" fmla="*/ 161 w 217"/>
                <a:gd name="T5" fmla="*/ 146 h 325"/>
                <a:gd name="T6" fmla="*/ 141 w 217"/>
                <a:gd name="T7" fmla="*/ 141 h 325"/>
                <a:gd name="T8" fmla="*/ 101 w 217"/>
                <a:gd name="T9" fmla="*/ 130 h 325"/>
                <a:gd name="T10" fmla="*/ 78 w 217"/>
                <a:gd name="T11" fmla="*/ 122 h 325"/>
                <a:gd name="T12" fmla="*/ 67 w 217"/>
                <a:gd name="T13" fmla="*/ 114 h 325"/>
                <a:gd name="T14" fmla="*/ 64 w 217"/>
                <a:gd name="T15" fmla="*/ 102 h 325"/>
                <a:gd name="T16" fmla="*/ 67 w 217"/>
                <a:gd name="T17" fmla="*/ 88 h 325"/>
                <a:gd name="T18" fmla="*/ 77 w 217"/>
                <a:gd name="T19" fmla="*/ 79 h 325"/>
                <a:gd name="T20" fmla="*/ 89 w 217"/>
                <a:gd name="T21" fmla="*/ 74 h 325"/>
                <a:gd name="T22" fmla="*/ 103 w 217"/>
                <a:gd name="T23" fmla="*/ 72 h 325"/>
                <a:gd name="T24" fmla="*/ 122 w 217"/>
                <a:gd name="T25" fmla="*/ 74 h 325"/>
                <a:gd name="T26" fmla="*/ 138 w 217"/>
                <a:gd name="T27" fmla="*/ 80 h 325"/>
                <a:gd name="T28" fmla="*/ 149 w 217"/>
                <a:gd name="T29" fmla="*/ 92 h 325"/>
                <a:gd name="T30" fmla="*/ 154 w 217"/>
                <a:gd name="T31" fmla="*/ 111 h 325"/>
                <a:gd name="T32" fmla="*/ 208 w 217"/>
                <a:gd name="T33" fmla="*/ 111 h 325"/>
                <a:gd name="T34" fmla="*/ 200 w 217"/>
                <a:gd name="T35" fmla="*/ 73 h 325"/>
                <a:gd name="T36" fmla="*/ 177 w 217"/>
                <a:gd name="T37" fmla="*/ 47 h 325"/>
                <a:gd name="T38" fmla="*/ 144 w 217"/>
                <a:gd name="T39" fmla="*/ 33 h 325"/>
                <a:gd name="T40" fmla="*/ 130 w 217"/>
                <a:gd name="T41" fmla="*/ 30 h 325"/>
                <a:gd name="T42" fmla="*/ 130 w 217"/>
                <a:gd name="T43" fmla="*/ 0 h 325"/>
                <a:gd name="T44" fmla="*/ 87 w 217"/>
                <a:gd name="T45" fmla="*/ 0 h 325"/>
                <a:gd name="T46" fmla="*/ 87 w 217"/>
                <a:gd name="T47" fmla="*/ 30 h 325"/>
                <a:gd name="T48" fmla="*/ 71 w 217"/>
                <a:gd name="T49" fmla="*/ 33 h 325"/>
                <a:gd name="T50" fmla="*/ 40 w 217"/>
                <a:gd name="T51" fmla="*/ 47 h 325"/>
                <a:gd name="T52" fmla="*/ 17 w 217"/>
                <a:gd name="T53" fmla="*/ 72 h 325"/>
                <a:gd name="T54" fmla="*/ 9 w 217"/>
                <a:gd name="T55" fmla="*/ 106 h 325"/>
                <a:gd name="T56" fmla="*/ 16 w 217"/>
                <a:gd name="T57" fmla="*/ 136 h 325"/>
                <a:gd name="T58" fmla="*/ 33 w 217"/>
                <a:gd name="T59" fmla="*/ 157 h 325"/>
                <a:gd name="T60" fmla="*/ 58 w 217"/>
                <a:gd name="T61" fmla="*/ 171 h 325"/>
                <a:gd name="T62" fmla="*/ 86 w 217"/>
                <a:gd name="T63" fmla="*/ 179 h 325"/>
                <a:gd name="T64" fmla="*/ 114 w 217"/>
                <a:gd name="T65" fmla="*/ 187 h 325"/>
                <a:gd name="T66" fmla="*/ 138 w 217"/>
                <a:gd name="T67" fmla="*/ 194 h 325"/>
                <a:gd name="T68" fmla="*/ 156 w 217"/>
                <a:gd name="T69" fmla="*/ 205 h 325"/>
                <a:gd name="T70" fmla="*/ 162 w 217"/>
                <a:gd name="T71" fmla="*/ 222 h 325"/>
                <a:gd name="T72" fmla="*/ 157 w 217"/>
                <a:gd name="T73" fmla="*/ 238 h 325"/>
                <a:gd name="T74" fmla="*/ 145 w 217"/>
                <a:gd name="T75" fmla="*/ 248 h 325"/>
                <a:gd name="T76" fmla="*/ 128 w 217"/>
                <a:gd name="T77" fmla="*/ 253 h 325"/>
                <a:gd name="T78" fmla="*/ 112 w 217"/>
                <a:gd name="T79" fmla="*/ 254 h 325"/>
                <a:gd name="T80" fmla="*/ 90 w 217"/>
                <a:gd name="T81" fmla="*/ 251 h 325"/>
                <a:gd name="T82" fmla="*/ 72 w 217"/>
                <a:gd name="T83" fmla="*/ 243 h 325"/>
                <a:gd name="T84" fmla="*/ 60 w 217"/>
                <a:gd name="T85" fmla="*/ 229 h 325"/>
                <a:gd name="T86" fmla="*/ 55 w 217"/>
                <a:gd name="T87" fmla="*/ 207 h 325"/>
                <a:gd name="T88" fmla="*/ 0 w 217"/>
                <a:gd name="T89" fmla="*/ 207 h 325"/>
                <a:gd name="T90" fmla="*/ 9 w 217"/>
                <a:gd name="T91" fmla="*/ 248 h 325"/>
                <a:gd name="T92" fmla="*/ 33 w 217"/>
                <a:gd name="T93" fmla="*/ 276 h 325"/>
                <a:gd name="T94" fmla="*/ 69 w 217"/>
                <a:gd name="T95" fmla="*/ 293 h 325"/>
                <a:gd name="T96" fmla="*/ 87 w 217"/>
                <a:gd name="T97" fmla="*/ 296 h 325"/>
                <a:gd name="T98" fmla="*/ 87 w 217"/>
                <a:gd name="T99" fmla="*/ 325 h 325"/>
                <a:gd name="T100" fmla="*/ 130 w 217"/>
                <a:gd name="T101" fmla="*/ 325 h 325"/>
                <a:gd name="T102" fmla="*/ 130 w 217"/>
                <a:gd name="T103" fmla="*/ 297 h 325"/>
                <a:gd name="T104" fmla="*/ 156 w 217"/>
                <a:gd name="T105" fmla="*/ 292 h 325"/>
                <a:gd name="T106" fmla="*/ 190 w 217"/>
                <a:gd name="T107" fmla="*/ 275 h 325"/>
                <a:gd name="T108" fmla="*/ 210 w 217"/>
                <a:gd name="T109" fmla="*/ 248 h 325"/>
                <a:gd name="T110" fmla="*/ 217 w 217"/>
                <a:gd name="T111" fmla="*/ 216 h 325"/>
                <a:gd name="T112" fmla="*/ 208 w 217"/>
                <a:gd name="T113" fmla="*/ 18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7" h="325">
                  <a:moveTo>
                    <a:pt x="208" y="180"/>
                  </a:moveTo>
                  <a:cubicBezTo>
                    <a:pt x="202" y="171"/>
                    <a:pt x="194" y="163"/>
                    <a:pt x="186" y="158"/>
                  </a:cubicBezTo>
                  <a:cubicBezTo>
                    <a:pt x="178" y="152"/>
                    <a:pt x="169" y="148"/>
                    <a:pt x="161" y="146"/>
                  </a:cubicBezTo>
                  <a:cubicBezTo>
                    <a:pt x="152" y="143"/>
                    <a:pt x="145" y="141"/>
                    <a:pt x="141" y="141"/>
                  </a:cubicBezTo>
                  <a:cubicBezTo>
                    <a:pt x="124" y="136"/>
                    <a:pt x="111" y="133"/>
                    <a:pt x="101" y="130"/>
                  </a:cubicBezTo>
                  <a:cubicBezTo>
                    <a:pt x="91" y="128"/>
                    <a:pt x="84" y="125"/>
                    <a:pt x="78" y="122"/>
                  </a:cubicBezTo>
                  <a:cubicBezTo>
                    <a:pt x="72" y="120"/>
                    <a:pt x="69" y="117"/>
                    <a:pt x="67" y="114"/>
                  </a:cubicBezTo>
                  <a:cubicBezTo>
                    <a:pt x="65" y="111"/>
                    <a:pt x="64" y="107"/>
                    <a:pt x="64" y="102"/>
                  </a:cubicBezTo>
                  <a:cubicBezTo>
                    <a:pt x="64" y="96"/>
                    <a:pt x="65" y="91"/>
                    <a:pt x="67" y="88"/>
                  </a:cubicBezTo>
                  <a:cubicBezTo>
                    <a:pt x="70" y="84"/>
                    <a:pt x="73" y="81"/>
                    <a:pt x="77" y="79"/>
                  </a:cubicBezTo>
                  <a:cubicBezTo>
                    <a:pt x="80" y="76"/>
                    <a:pt x="84" y="75"/>
                    <a:pt x="89" y="74"/>
                  </a:cubicBezTo>
                  <a:cubicBezTo>
                    <a:pt x="94" y="73"/>
                    <a:pt x="98" y="72"/>
                    <a:pt x="103" y="72"/>
                  </a:cubicBezTo>
                  <a:cubicBezTo>
                    <a:pt x="110" y="72"/>
                    <a:pt x="116" y="73"/>
                    <a:pt x="122" y="74"/>
                  </a:cubicBezTo>
                  <a:cubicBezTo>
                    <a:pt x="128" y="75"/>
                    <a:pt x="133" y="77"/>
                    <a:pt x="138" y="80"/>
                  </a:cubicBezTo>
                  <a:cubicBezTo>
                    <a:pt x="142" y="83"/>
                    <a:pt x="146" y="87"/>
                    <a:pt x="149" y="92"/>
                  </a:cubicBezTo>
                  <a:cubicBezTo>
                    <a:pt x="151" y="97"/>
                    <a:pt x="153" y="104"/>
                    <a:pt x="154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8" y="96"/>
                    <a:pt x="206" y="84"/>
                    <a:pt x="200" y="73"/>
                  </a:cubicBezTo>
                  <a:cubicBezTo>
                    <a:pt x="194" y="63"/>
                    <a:pt x="187" y="54"/>
                    <a:pt x="177" y="47"/>
                  </a:cubicBezTo>
                  <a:cubicBezTo>
                    <a:pt x="167" y="41"/>
                    <a:pt x="156" y="36"/>
                    <a:pt x="144" y="33"/>
                  </a:cubicBezTo>
                  <a:cubicBezTo>
                    <a:pt x="140" y="32"/>
                    <a:pt x="135" y="31"/>
                    <a:pt x="130" y="3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2" y="30"/>
                    <a:pt x="76" y="32"/>
                    <a:pt x="71" y="33"/>
                  </a:cubicBezTo>
                  <a:cubicBezTo>
                    <a:pt x="59" y="36"/>
                    <a:pt x="49" y="41"/>
                    <a:pt x="40" y="47"/>
                  </a:cubicBezTo>
                  <a:cubicBezTo>
                    <a:pt x="30" y="54"/>
                    <a:pt x="23" y="62"/>
                    <a:pt x="17" y="72"/>
                  </a:cubicBezTo>
                  <a:cubicBezTo>
                    <a:pt x="12" y="82"/>
                    <a:pt x="9" y="93"/>
                    <a:pt x="9" y="106"/>
                  </a:cubicBezTo>
                  <a:cubicBezTo>
                    <a:pt x="9" y="118"/>
                    <a:pt x="11" y="128"/>
                    <a:pt x="16" y="136"/>
                  </a:cubicBezTo>
                  <a:cubicBezTo>
                    <a:pt x="20" y="145"/>
                    <a:pt x="26" y="152"/>
                    <a:pt x="33" y="157"/>
                  </a:cubicBezTo>
                  <a:cubicBezTo>
                    <a:pt x="40" y="163"/>
                    <a:pt x="48" y="167"/>
                    <a:pt x="58" y="171"/>
                  </a:cubicBezTo>
                  <a:cubicBezTo>
                    <a:pt x="67" y="174"/>
                    <a:pt x="76" y="177"/>
                    <a:pt x="86" y="179"/>
                  </a:cubicBezTo>
                  <a:cubicBezTo>
                    <a:pt x="95" y="182"/>
                    <a:pt x="104" y="185"/>
                    <a:pt x="114" y="187"/>
                  </a:cubicBezTo>
                  <a:cubicBezTo>
                    <a:pt x="123" y="189"/>
                    <a:pt x="131" y="191"/>
                    <a:pt x="138" y="194"/>
                  </a:cubicBezTo>
                  <a:cubicBezTo>
                    <a:pt x="145" y="197"/>
                    <a:pt x="151" y="201"/>
                    <a:pt x="156" y="205"/>
                  </a:cubicBezTo>
                  <a:cubicBezTo>
                    <a:pt x="160" y="209"/>
                    <a:pt x="162" y="215"/>
                    <a:pt x="162" y="222"/>
                  </a:cubicBezTo>
                  <a:cubicBezTo>
                    <a:pt x="162" y="229"/>
                    <a:pt x="161" y="234"/>
                    <a:pt x="157" y="238"/>
                  </a:cubicBezTo>
                  <a:cubicBezTo>
                    <a:pt x="154" y="242"/>
                    <a:pt x="150" y="246"/>
                    <a:pt x="145" y="248"/>
                  </a:cubicBezTo>
                  <a:cubicBezTo>
                    <a:pt x="140" y="250"/>
                    <a:pt x="134" y="252"/>
                    <a:pt x="128" y="253"/>
                  </a:cubicBezTo>
                  <a:cubicBezTo>
                    <a:pt x="123" y="254"/>
                    <a:pt x="117" y="254"/>
                    <a:pt x="112" y="254"/>
                  </a:cubicBezTo>
                  <a:cubicBezTo>
                    <a:pt x="105" y="254"/>
                    <a:pt x="97" y="253"/>
                    <a:pt x="90" y="251"/>
                  </a:cubicBezTo>
                  <a:cubicBezTo>
                    <a:pt x="83" y="250"/>
                    <a:pt x="77" y="247"/>
                    <a:pt x="72" y="243"/>
                  </a:cubicBezTo>
                  <a:cubicBezTo>
                    <a:pt x="67" y="239"/>
                    <a:pt x="63" y="235"/>
                    <a:pt x="60" y="229"/>
                  </a:cubicBezTo>
                  <a:cubicBezTo>
                    <a:pt x="57" y="223"/>
                    <a:pt x="55" y="215"/>
                    <a:pt x="55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22"/>
                    <a:pt x="3" y="236"/>
                    <a:pt x="9" y="248"/>
                  </a:cubicBezTo>
                  <a:cubicBezTo>
                    <a:pt x="15" y="259"/>
                    <a:pt x="23" y="269"/>
                    <a:pt x="33" y="276"/>
                  </a:cubicBezTo>
                  <a:cubicBezTo>
                    <a:pt x="43" y="284"/>
                    <a:pt x="55" y="289"/>
                    <a:pt x="69" y="293"/>
                  </a:cubicBezTo>
                  <a:cubicBezTo>
                    <a:pt x="75" y="294"/>
                    <a:pt x="81" y="295"/>
                    <a:pt x="87" y="296"/>
                  </a:cubicBezTo>
                  <a:cubicBezTo>
                    <a:pt x="87" y="325"/>
                    <a:pt x="87" y="325"/>
                    <a:pt x="87" y="325"/>
                  </a:cubicBezTo>
                  <a:cubicBezTo>
                    <a:pt x="130" y="325"/>
                    <a:pt x="130" y="325"/>
                    <a:pt x="130" y="325"/>
                  </a:cubicBezTo>
                  <a:cubicBezTo>
                    <a:pt x="130" y="297"/>
                    <a:pt x="130" y="297"/>
                    <a:pt x="130" y="297"/>
                  </a:cubicBezTo>
                  <a:cubicBezTo>
                    <a:pt x="140" y="296"/>
                    <a:pt x="148" y="294"/>
                    <a:pt x="156" y="292"/>
                  </a:cubicBezTo>
                  <a:cubicBezTo>
                    <a:pt x="170" y="288"/>
                    <a:pt x="181" y="282"/>
                    <a:pt x="190" y="275"/>
                  </a:cubicBezTo>
                  <a:cubicBezTo>
                    <a:pt x="199" y="267"/>
                    <a:pt x="206" y="258"/>
                    <a:pt x="210" y="248"/>
                  </a:cubicBezTo>
                  <a:cubicBezTo>
                    <a:pt x="215" y="238"/>
                    <a:pt x="217" y="227"/>
                    <a:pt x="217" y="216"/>
                  </a:cubicBezTo>
                  <a:cubicBezTo>
                    <a:pt x="217" y="201"/>
                    <a:pt x="214" y="189"/>
                    <a:pt x="208" y="180"/>
                  </a:cubicBezTo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auto">
            <a:xfrm>
              <a:off x="2836" y="2174"/>
              <a:ext cx="367" cy="366"/>
            </a:xfrm>
            <a:prstGeom prst="ellipse">
              <a:avLst/>
            </a:pr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2803" y="2141"/>
              <a:ext cx="430" cy="430"/>
            </a:xfrm>
            <a:custGeom>
              <a:avLst/>
              <a:gdLst>
                <a:gd name="T0" fmla="*/ 91 w 182"/>
                <a:gd name="T1" fmla="*/ 28 h 182"/>
                <a:gd name="T2" fmla="*/ 155 w 182"/>
                <a:gd name="T3" fmla="*/ 91 h 182"/>
                <a:gd name="T4" fmla="*/ 91 w 182"/>
                <a:gd name="T5" fmla="*/ 155 h 182"/>
                <a:gd name="T6" fmla="*/ 28 w 182"/>
                <a:gd name="T7" fmla="*/ 91 h 182"/>
                <a:gd name="T8" fmla="*/ 91 w 182"/>
                <a:gd name="T9" fmla="*/ 28 h 182"/>
                <a:gd name="T10" fmla="*/ 91 w 182"/>
                <a:gd name="T11" fmla="*/ 0 h 182"/>
                <a:gd name="T12" fmla="*/ 0 w 182"/>
                <a:gd name="T13" fmla="*/ 91 h 182"/>
                <a:gd name="T14" fmla="*/ 91 w 182"/>
                <a:gd name="T15" fmla="*/ 182 h 182"/>
                <a:gd name="T16" fmla="*/ 182 w 182"/>
                <a:gd name="T17" fmla="*/ 91 h 182"/>
                <a:gd name="T18" fmla="*/ 91 w 182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2">
                  <a:moveTo>
                    <a:pt x="91" y="28"/>
                  </a:moveTo>
                  <a:cubicBezTo>
                    <a:pt x="127" y="28"/>
                    <a:pt x="155" y="56"/>
                    <a:pt x="155" y="91"/>
                  </a:cubicBezTo>
                  <a:cubicBezTo>
                    <a:pt x="155" y="127"/>
                    <a:pt x="127" y="155"/>
                    <a:pt x="91" y="155"/>
                  </a:cubicBezTo>
                  <a:cubicBezTo>
                    <a:pt x="56" y="155"/>
                    <a:pt x="28" y="127"/>
                    <a:pt x="28" y="91"/>
                  </a:cubicBezTo>
                  <a:cubicBezTo>
                    <a:pt x="28" y="56"/>
                    <a:pt x="56" y="28"/>
                    <a:pt x="91" y="28"/>
                  </a:cubicBezTo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2"/>
                    <a:pt x="41" y="182"/>
                    <a:pt x="91" y="182"/>
                  </a:cubicBezTo>
                  <a:cubicBezTo>
                    <a:pt x="141" y="182"/>
                    <a:pt x="182" y="142"/>
                    <a:pt x="182" y="91"/>
                  </a:cubicBezTo>
                  <a:cubicBezTo>
                    <a:pt x="182" y="41"/>
                    <a:pt x="14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936" y="2259"/>
              <a:ext cx="167" cy="196"/>
            </a:xfrm>
            <a:custGeom>
              <a:avLst/>
              <a:gdLst>
                <a:gd name="T0" fmla="*/ 52 w 71"/>
                <a:gd name="T1" fmla="*/ 38 h 83"/>
                <a:gd name="T2" fmla="*/ 52 w 71"/>
                <a:gd name="T3" fmla="*/ 3 h 83"/>
                <a:gd name="T4" fmla="*/ 49 w 71"/>
                <a:gd name="T5" fmla="*/ 0 h 83"/>
                <a:gd name="T6" fmla="*/ 22 w 71"/>
                <a:gd name="T7" fmla="*/ 0 h 83"/>
                <a:gd name="T8" fmla="*/ 19 w 71"/>
                <a:gd name="T9" fmla="*/ 3 h 83"/>
                <a:gd name="T10" fmla="*/ 19 w 71"/>
                <a:gd name="T11" fmla="*/ 38 h 83"/>
                <a:gd name="T12" fmla="*/ 16 w 71"/>
                <a:gd name="T13" fmla="*/ 41 h 83"/>
                <a:gd name="T14" fmla="*/ 3 w 71"/>
                <a:gd name="T15" fmla="*/ 41 h 83"/>
                <a:gd name="T16" fmla="*/ 1 w 71"/>
                <a:gd name="T17" fmla="*/ 46 h 83"/>
                <a:gd name="T18" fmla="*/ 16 w 71"/>
                <a:gd name="T19" fmla="*/ 63 h 83"/>
                <a:gd name="T20" fmla="*/ 33 w 71"/>
                <a:gd name="T21" fmla="*/ 82 h 83"/>
                <a:gd name="T22" fmla="*/ 37 w 71"/>
                <a:gd name="T23" fmla="*/ 82 h 83"/>
                <a:gd name="T24" fmla="*/ 54 w 71"/>
                <a:gd name="T25" fmla="*/ 63 h 83"/>
                <a:gd name="T26" fmla="*/ 69 w 71"/>
                <a:gd name="T27" fmla="*/ 46 h 83"/>
                <a:gd name="T28" fmla="*/ 67 w 71"/>
                <a:gd name="T29" fmla="*/ 41 h 83"/>
                <a:gd name="T30" fmla="*/ 54 w 71"/>
                <a:gd name="T31" fmla="*/ 41 h 83"/>
                <a:gd name="T32" fmla="*/ 52 w 71"/>
                <a:gd name="T33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83">
                  <a:moveTo>
                    <a:pt x="52" y="38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2" y="1"/>
                    <a:pt x="50" y="0"/>
                    <a:pt x="4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1"/>
                    <a:pt x="19" y="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40"/>
                    <a:pt x="18" y="41"/>
                    <a:pt x="1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41"/>
                    <a:pt x="0" y="44"/>
                    <a:pt x="1" y="4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4" y="83"/>
                    <a:pt x="36" y="83"/>
                    <a:pt x="37" y="8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1" y="44"/>
                    <a:pt x="70" y="41"/>
                    <a:pt x="67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2" y="40"/>
                    <a:pt x="52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" name="Group 6"/>
          <p:cNvGrpSpPr>
            <a:grpSpLocks noChangeAspect="1"/>
          </p:cNvGrpSpPr>
          <p:nvPr/>
        </p:nvGrpSpPr>
        <p:grpSpPr bwMode="auto">
          <a:xfrm>
            <a:off x="369178" y="2501315"/>
            <a:ext cx="370017" cy="350906"/>
            <a:chOff x="523" y="1248"/>
            <a:chExt cx="1037" cy="943"/>
          </a:xfrm>
        </p:grpSpPr>
        <p:sp>
          <p:nvSpPr>
            <p:cNvPr id="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3" y="1248"/>
              <a:ext cx="1035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681" y="1251"/>
              <a:ext cx="482" cy="222"/>
            </a:xfrm>
            <a:custGeom>
              <a:avLst/>
              <a:gdLst>
                <a:gd name="T0" fmla="*/ 482 w 482"/>
                <a:gd name="T1" fmla="*/ 165 h 222"/>
                <a:gd name="T2" fmla="*/ 367 w 482"/>
                <a:gd name="T3" fmla="*/ 222 h 222"/>
                <a:gd name="T4" fmla="*/ 227 w 482"/>
                <a:gd name="T5" fmla="*/ 85 h 222"/>
                <a:gd name="T6" fmla="*/ 0 w 482"/>
                <a:gd name="T7" fmla="*/ 163 h 222"/>
                <a:gd name="T8" fmla="*/ 215 w 482"/>
                <a:gd name="T9" fmla="*/ 0 h 222"/>
                <a:gd name="T10" fmla="*/ 482 w 482"/>
                <a:gd name="T11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222">
                  <a:moveTo>
                    <a:pt x="482" y="165"/>
                  </a:moveTo>
                  <a:lnTo>
                    <a:pt x="367" y="222"/>
                  </a:lnTo>
                  <a:lnTo>
                    <a:pt x="227" y="85"/>
                  </a:lnTo>
                  <a:lnTo>
                    <a:pt x="0" y="163"/>
                  </a:lnTo>
                  <a:lnTo>
                    <a:pt x="215" y="0"/>
                  </a:lnTo>
                  <a:lnTo>
                    <a:pt x="482" y="165"/>
                  </a:lnTo>
                  <a:close/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1161" y="1260"/>
              <a:ext cx="227" cy="182"/>
            </a:xfrm>
            <a:custGeom>
              <a:avLst/>
              <a:gdLst>
                <a:gd name="T0" fmla="*/ 90 w 227"/>
                <a:gd name="T1" fmla="*/ 182 h 182"/>
                <a:gd name="T2" fmla="*/ 0 w 227"/>
                <a:gd name="T3" fmla="*/ 71 h 182"/>
                <a:gd name="T4" fmla="*/ 66 w 227"/>
                <a:gd name="T5" fmla="*/ 0 h 182"/>
                <a:gd name="T6" fmla="*/ 227 w 227"/>
                <a:gd name="T7" fmla="*/ 17 h 182"/>
                <a:gd name="T8" fmla="*/ 90 w 227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2">
                  <a:moveTo>
                    <a:pt x="90" y="182"/>
                  </a:moveTo>
                  <a:lnTo>
                    <a:pt x="0" y="71"/>
                  </a:lnTo>
                  <a:lnTo>
                    <a:pt x="66" y="0"/>
                  </a:lnTo>
                  <a:lnTo>
                    <a:pt x="227" y="17"/>
                  </a:lnTo>
                  <a:lnTo>
                    <a:pt x="90" y="182"/>
                  </a:lnTo>
                  <a:close/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154" y="1515"/>
              <a:ext cx="406" cy="187"/>
            </a:xfrm>
            <a:custGeom>
              <a:avLst/>
              <a:gdLst>
                <a:gd name="T0" fmla="*/ 80 w 406"/>
                <a:gd name="T1" fmla="*/ 0 h 187"/>
                <a:gd name="T2" fmla="*/ 0 w 406"/>
                <a:gd name="T3" fmla="*/ 107 h 187"/>
                <a:gd name="T4" fmla="*/ 78 w 406"/>
                <a:gd name="T5" fmla="*/ 187 h 187"/>
                <a:gd name="T6" fmla="*/ 406 w 406"/>
                <a:gd name="T7" fmla="*/ 33 h 187"/>
                <a:gd name="T8" fmla="*/ 125 w 406"/>
                <a:gd name="T9" fmla="*/ 107 h 187"/>
                <a:gd name="T10" fmla="*/ 80 w 406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87">
                  <a:moveTo>
                    <a:pt x="80" y="0"/>
                  </a:moveTo>
                  <a:lnTo>
                    <a:pt x="0" y="107"/>
                  </a:lnTo>
                  <a:lnTo>
                    <a:pt x="78" y="187"/>
                  </a:lnTo>
                  <a:lnTo>
                    <a:pt x="406" y="33"/>
                  </a:lnTo>
                  <a:lnTo>
                    <a:pt x="125" y="10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877" y="1638"/>
              <a:ext cx="461" cy="352"/>
            </a:xfrm>
            <a:custGeom>
              <a:avLst/>
              <a:gdLst>
                <a:gd name="T0" fmla="*/ 230 w 461"/>
                <a:gd name="T1" fmla="*/ 17 h 352"/>
                <a:gd name="T2" fmla="*/ 461 w 461"/>
                <a:gd name="T3" fmla="*/ 201 h 352"/>
                <a:gd name="T4" fmla="*/ 0 w 461"/>
                <a:gd name="T5" fmla="*/ 352 h 352"/>
                <a:gd name="T6" fmla="*/ 270 w 461"/>
                <a:gd name="T7" fmla="*/ 191 h 352"/>
                <a:gd name="T8" fmla="*/ 52 w 461"/>
                <a:gd name="T9" fmla="*/ 0 h 352"/>
                <a:gd name="T10" fmla="*/ 230 w 461"/>
                <a:gd name="T11" fmla="*/ 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352">
                  <a:moveTo>
                    <a:pt x="230" y="17"/>
                  </a:moveTo>
                  <a:lnTo>
                    <a:pt x="461" y="201"/>
                  </a:lnTo>
                  <a:lnTo>
                    <a:pt x="0" y="352"/>
                  </a:lnTo>
                  <a:lnTo>
                    <a:pt x="270" y="191"/>
                  </a:lnTo>
                  <a:lnTo>
                    <a:pt x="52" y="0"/>
                  </a:lnTo>
                  <a:lnTo>
                    <a:pt x="230" y="17"/>
                  </a:lnTo>
                  <a:close/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523" y="1671"/>
              <a:ext cx="499" cy="518"/>
            </a:xfrm>
            <a:custGeom>
              <a:avLst/>
              <a:gdLst>
                <a:gd name="T0" fmla="*/ 385 w 499"/>
                <a:gd name="T1" fmla="*/ 0 h 518"/>
                <a:gd name="T2" fmla="*/ 499 w 499"/>
                <a:gd name="T3" fmla="*/ 90 h 518"/>
                <a:gd name="T4" fmla="*/ 359 w 499"/>
                <a:gd name="T5" fmla="*/ 260 h 518"/>
                <a:gd name="T6" fmla="*/ 0 w 499"/>
                <a:gd name="T7" fmla="*/ 518 h 518"/>
                <a:gd name="T8" fmla="*/ 281 w 499"/>
                <a:gd name="T9" fmla="*/ 192 h 518"/>
                <a:gd name="T10" fmla="*/ 385 w 499"/>
                <a:gd name="T11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518">
                  <a:moveTo>
                    <a:pt x="385" y="0"/>
                  </a:moveTo>
                  <a:lnTo>
                    <a:pt x="499" y="90"/>
                  </a:lnTo>
                  <a:lnTo>
                    <a:pt x="359" y="260"/>
                  </a:lnTo>
                  <a:lnTo>
                    <a:pt x="0" y="518"/>
                  </a:lnTo>
                  <a:lnTo>
                    <a:pt x="281" y="192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BCBB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3" name="Freeform 4">
            <a:extLst>
              <a:ext uri="{FF2B5EF4-FFF2-40B4-BE49-F238E27FC236}">
                <a16:creationId xmlns:a16="http://schemas.microsoft.com/office/drawing/2014/main" id="{D9AC9702-B2F8-8F4B-81B9-3F569A9B8856}"/>
              </a:ext>
            </a:extLst>
          </p:cNvPr>
          <p:cNvSpPr>
            <a:spLocks/>
          </p:cNvSpPr>
          <p:nvPr/>
        </p:nvSpPr>
        <p:spPr bwMode="gray">
          <a:xfrm>
            <a:off x="4475502" y="1885983"/>
            <a:ext cx="4259655" cy="3856703"/>
          </a:xfrm>
          <a:custGeom>
            <a:avLst/>
            <a:gdLst>
              <a:gd name="connsiteX0" fmla="*/ 10000 w 10000"/>
              <a:gd name="connsiteY0" fmla="*/ 10000 h 10000"/>
              <a:gd name="connsiteX1" fmla="*/ 10000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lnTo>
                  <a:pt x="10000" y="0"/>
                </a:lnTo>
                <a:lnTo>
                  <a:pt x="0" y="0"/>
                </a:lnTo>
                <a:lnTo>
                  <a:pt x="0" y="10000"/>
                </a:lnTo>
                <a:lnTo>
                  <a:pt x="10000" y="10000"/>
                </a:lnTo>
              </a:path>
            </a:pathLst>
          </a:custGeom>
          <a:noFill/>
          <a:ln w="9525" cmpd="sng">
            <a:solidFill>
              <a:srgbClr val="EEECE1"/>
            </a:solidFill>
            <a:prstDash val="solid"/>
            <a:round/>
            <a:headEnd/>
            <a:tailEnd/>
          </a:ln>
          <a:effectLst/>
        </p:spPr>
        <p:txBody>
          <a:bodyPr lIns="64008" tIns="91440" rIns="64008" bIns="91440" anchor="ctr"/>
          <a:lstStyle/>
          <a:p>
            <a:pPr marL="457200" defTabSz="1219170">
              <a:spcBef>
                <a:spcPts val="120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rgbClr val="000000"/>
                </a:solidFill>
                <a:latin typeface="Arial"/>
              </a:rPr>
              <a:t>Continuous deployment: L</a:t>
            </a:r>
            <a:r>
              <a:rPr lang="en-US" sz="1300" kern="0" dirty="0">
                <a:solidFill>
                  <a:srgbClr val="000000"/>
                </a:solidFill>
                <a:latin typeface="Arial"/>
              </a:rPr>
              <a:t>everaging self-service, automation tools</a:t>
            </a:r>
          </a:p>
          <a:p>
            <a:pPr marL="457200" defTabSz="1219170">
              <a:spcBef>
                <a:spcPts val="120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rgbClr val="000000"/>
                </a:solidFill>
                <a:latin typeface="Arial"/>
              </a:rPr>
              <a:t>Rapid iterations </a:t>
            </a:r>
            <a:r>
              <a:rPr lang="en-US" sz="1300" kern="0" dirty="0">
                <a:solidFill>
                  <a:srgbClr val="000000"/>
                </a:solidFill>
                <a:latin typeface="Arial"/>
              </a:rPr>
              <a:t>on solutions and frequent feedback (</a:t>
            </a:r>
            <a:r>
              <a:rPr lang="en-US" sz="1300" i="1" kern="0" dirty="0">
                <a:solidFill>
                  <a:srgbClr val="000000"/>
                </a:solidFill>
                <a:latin typeface="Arial"/>
              </a:rPr>
              <a:t>test and learn</a:t>
            </a:r>
            <a:r>
              <a:rPr lang="en-US" sz="1300" kern="0" dirty="0">
                <a:solidFill>
                  <a:srgbClr val="000000"/>
                </a:solidFill>
                <a:latin typeface="Arial"/>
              </a:rPr>
              <a:t>) to deliver products weekly (or even daily)</a:t>
            </a:r>
          </a:p>
          <a:p>
            <a:pPr marL="457200" defTabSz="1219170" fontAlgn="auto">
              <a:spcBef>
                <a:spcPts val="120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rgbClr val="000000"/>
                </a:solidFill>
                <a:latin typeface="Arial"/>
              </a:rPr>
              <a:t>Infrastructure Elasticity</a:t>
            </a:r>
            <a:r>
              <a:rPr lang="en-US" sz="1300" kern="0" dirty="0">
                <a:solidFill>
                  <a:srgbClr val="000000"/>
                </a:solidFill>
                <a:latin typeface="Arial"/>
              </a:rPr>
              <a:t>: Quickly deploy infrastructure scale up to meet demand, and scale down when no longer needed </a:t>
            </a:r>
          </a:p>
          <a:p>
            <a:pPr marL="457200" defTabSz="1219170" fontAlgn="auto">
              <a:spcBef>
                <a:spcPts val="120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rgbClr val="000000"/>
                </a:solidFill>
                <a:latin typeface="Arial"/>
              </a:rPr>
              <a:t>Collaboration: </a:t>
            </a:r>
            <a:r>
              <a:rPr lang="en-US" sz="1300" kern="0" dirty="0">
                <a:solidFill>
                  <a:srgbClr val="000000"/>
                </a:solidFill>
                <a:latin typeface="Arial"/>
              </a:rPr>
              <a:t>Between Development and Operations to achieve common goals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5E0C8A-3B53-FE41-B499-5680246F1303}"/>
              </a:ext>
            </a:extLst>
          </p:cNvPr>
          <p:cNvGrpSpPr/>
          <p:nvPr/>
        </p:nvGrpSpPr>
        <p:grpSpPr>
          <a:xfrm>
            <a:off x="4547771" y="4015761"/>
            <a:ext cx="370017" cy="350906"/>
            <a:chOff x="2260600" y="609601"/>
            <a:chExt cx="992188" cy="1085849"/>
          </a:xfrm>
          <a:solidFill>
            <a:srgbClr val="BCBBBF"/>
          </a:solidFill>
        </p:grpSpPr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277C1975-BA55-A24E-8A8C-09AB2529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0" y="1200150"/>
              <a:ext cx="758825" cy="495300"/>
            </a:xfrm>
            <a:custGeom>
              <a:avLst/>
              <a:gdLst>
                <a:gd name="T0" fmla="*/ 336 w 347"/>
                <a:gd name="T1" fmla="*/ 8 h 226"/>
                <a:gd name="T2" fmla="*/ 302 w 347"/>
                <a:gd name="T3" fmla="*/ 12 h 226"/>
                <a:gd name="T4" fmla="*/ 272 w 347"/>
                <a:gd name="T5" fmla="*/ 49 h 226"/>
                <a:gd name="T6" fmla="*/ 259 w 347"/>
                <a:gd name="T7" fmla="*/ 47 h 226"/>
                <a:gd name="T8" fmla="*/ 234 w 347"/>
                <a:gd name="T9" fmla="*/ 45 h 226"/>
                <a:gd name="T10" fmla="*/ 218 w 347"/>
                <a:gd name="T11" fmla="*/ 44 h 226"/>
                <a:gd name="T12" fmla="*/ 216 w 347"/>
                <a:gd name="T13" fmla="*/ 48 h 226"/>
                <a:gd name="T14" fmla="*/ 175 w 347"/>
                <a:gd name="T15" fmla="*/ 117 h 226"/>
                <a:gd name="T16" fmla="*/ 171 w 347"/>
                <a:gd name="T17" fmla="*/ 123 h 226"/>
                <a:gd name="T18" fmla="*/ 167 w 347"/>
                <a:gd name="T19" fmla="*/ 115 h 226"/>
                <a:gd name="T20" fmla="*/ 144 w 347"/>
                <a:gd name="T21" fmla="*/ 64 h 226"/>
                <a:gd name="T22" fmla="*/ 142 w 347"/>
                <a:gd name="T23" fmla="*/ 60 h 226"/>
                <a:gd name="T24" fmla="*/ 142 w 347"/>
                <a:gd name="T25" fmla="*/ 54 h 226"/>
                <a:gd name="T26" fmla="*/ 150 w 347"/>
                <a:gd name="T27" fmla="*/ 35 h 226"/>
                <a:gd name="T28" fmla="*/ 154 w 347"/>
                <a:gd name="T29" fmla="*/ 35 h 226"/>
                <a:gd name="T30" fmla="*/ 163 w 347"/>
                <a:gd name="T31" fmla="*/ 44 h 226"/>
                <a:gd name="T32" fmla="*/ 166 w 347"/>
                <a:gd name="T33" fmla="*/ 46 h 226"/>
                <a:gd name="T34" fmla="*/ 169 w 347"/>
                <a:gd name="T35" fmla="*/ 45 h 226"/>
                <a:gd name="T36" fmla="*/ 169 w 347"/>
                <a:gd name="T37" fmla="*/ 42 h 226"/>
                <a:gd name="T38" fmla="*/ 163 w 347"/>
                <a:gd name="T39" fmla="*/ 17 h 226"/>
                <a:gd name="T40" fmla="*/ 161 w 347"/>
                <a:gd name="T41" fmla="*/ 7 h 226"/>
                <a:gd name="T42" fmla="*/ 161 w 347"/>
                <a:gd name="T43" fmla="*/ 5 h 226"/>
                <a:gd name="T44" fmla="*/ 156 w 347"/>
                <a:gd name="T45" fmla="*/ 4 h 226"/>
                <a:gd name="T46" fmla="*/ 155 w 347"/>
                <a:gd name="T47" fmla="*/ 6 h 226"/>
                <a:gd name="T48" fmla="*/ 139 w 347"/>
                <a:gd name="T49" fmla="*/ 16 h 226"/>
                <a:gd name="T50" fmla="*/ 124 w 347"/>
                <a:gd name="T51" fmla="*/ 16 h 226"/>
                <a:gd name="T52" fmla="*/ 108 w 347"/>
                <a:gd name="T53" fmla="*/ 4 h 226"/>
                <a:gd name="T54" fmla="*/ 103 w 347"/>
                <a:gd name="T55" fmla="*/ 5 h 226"/>
                <a:gd name="T56" fmla="*/ 100 w 347"/>
                <a:gd name="T57" fmla="*/ 17 h 226"/>
                <a:gd name="T58" fmla="*/ 94 w 347"/>
                <a:gd name="T59" fmla="*/ 45 h 226"/>
                <a:gd name="T60" fmla="*/ 98 w 347"/>
                <a:gd name="T61" fmla="*/ 46 h 226"/>
                <a:gd name="T62" fmla="*/ 110 w 347"/>
                <a:gd name="T63" fmla="*/ 35 h 226"/>
                <a:gd name="T64" fmla="*/ 114 w 347"/>
                <a:gd name="T65" fmla="*/ 35 h 226"/>
                <a:gd name="T66" fmla="*/ 122 w 347"/>
                <a:gd name="T67" fmla="*/ 54 h 226"/>
                <a:gd name="T68" fmla="*/ 122 w 347"/>
                <a:gd name="T69" fmla="*/ 60 h 226"/>
                <a:gd name="T70" fmla="*/ 97 w 347"/>
                <a:gd name="T71" fmla="*/ 113 h 226"/>
                <a:gd name="T72" fmla="*/ 58 w 347"/>
                <a:gd name="T73" fmla="*/ 42 h 226"/>
                <a:gd name="T74" fmla="*/ 37 w 347"/>
                <a:gd name="T75" fmla="*/ 56 h 226"/>
                <a:gd name="T76" fmla="*/ 27 w 347"/>
                <a:gd name="T77" fmla="*/ 69 h 226"/>
                <a:gd name="T78" fmla="*/ 6 w 347"/>
                <a:gd name="T79" fmla="*/ 218 h 226"/>
                <a:gd name="T80" fmla="*/ 15 w 347"/>
                <a:gd name="T81" fmla="*/ 226 h 226"/>
                <a:gd name="T82" fmla="*/ 239 w 347"/>
                <a:gd name="T83" fmla="*/ 226 h 226"/>
                <a:gd name="T84" fmla="*/ 248 w 347"/>
                <a:gd name="T85" fmla="*/ 217 h 226"/>
                <a:gd name="T86" fmla="*/ 241 w 347"/>
                <a:gd name="T87" fmla="*/ 112 h 226"/>
                <a:gd name="T88" fmla="*/ 259 w 347"/>
                <a:gd name="T89" fmla="*/ 110 h 226"/>
                <a:gd name="T90" fmla="*/ 284 w 347"/>
                <a:gd name="T91" fmla="*/ 108 h 226"/>
                <a:gd name="T92" fmla="*/ 289 w 347"/>
                <a:gd name="T93" fmla="*/ 108 h 226"/>
                <a:gd name="T94" fmla="*/ 309 w 347"/>
                <a:gd name="T95" fmla="*/ 96 h 226"/>
                <a:gd name="T96" fmla="*/ 341 w 347"/>
                <a:gd name="T97" fmla="*/ 39 h 226"/>
                <a:gd name="T98" fmla="*/ 336 w 347"/>
                <a:gd name="T99" fmla="*/ 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" h="226">
                  <a:moveTo>
                    <a:pt x="336" y="8"/>
                  </a:moveTo>
                  <a:cubicBezTo>
                    <a:pt x="326" y="0"/>
                    <a:pt x="311" y="1"/>
                    <a:pt x="302" y="12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67" y="48"/>
                    <a:pt x="263" y="48"/>
                    <a:pt x="259" y="47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18" y="44"/>
                    <a:pt x="218" y="44"/>
                    <a:pt x="218" y="44"/>
                  </a:cubicBezTo>
                  <a:cubicBezTo>
                    <a:pt x="217" y="45"/>
                    <a:pt x="217" y="47"/>
                    <a:pt x="216" y="48"/>
                  </a:cubicBezTo>
                  <a:cubicBezTo>
                    <a:pt x="203" y="71"/>
                    <a:pt x="188" y="95"/>
                    <a:pt x="175" y="117"/>
                  </a:cubicBezTo>
                  <a:cubicBezTo>
                    <a:pt x="174" y="119"/>
                    <a:pt x="172" y="121"/>
                    <a:pt x="171" y="123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1" y="58"/>
                    <a:pt x="141" y="56"/>
                    <a:pt x="142" y="54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51" y="34"/>
                    <a:pt x="153" y="34"/>
                    <a:pt x="154" y="3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7" y="48"/>
                    <a:pt x="170" y="47"/>
                    <a:pt x="169" y="45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0" y="3"/>
                    <a:pt x="157" y="2"/>
                    <a:pt x="156" y="4"/>
                  </a:cubicBezTo>
                  <a:cubicBezTo>
                    <a:pt x="156" y="5"/>
                    <a:pt x="155" y="5"/>
                    <a:pt x="155" y="6"/>
                  </a:cubicBezTo>
                  <a:cubicBezTo>
                    <a:pt x="150" y="11"/>
                    <a:pt x="145" y="15"/>
                    <a:pt x="139" y="16"/>
                  </a:cubicBezTo>
                  <a:cubicBezTo>
                    <a:pt x="134" y="18"/>
                    <a:pt x="129" y="18"/>
                    <a:pt x="124" y="16"/>
                  </a:cubicBezTo>
                  <a:cubicBezTo>
                    <a:pt x="118" y="15"/>
                    <a:pt x="112" y="10"/>
                    <a:pt x="108" y="4"/>
                  </a:cubicBezTo>
                  <a:cubicBezTo>
                    <a:pt x="106" y="2"/>
                    <a:pt x="103" y="3"/>
                    <a:pt x="103" y="5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7"/>
                    <a:pt x="96" y="48"/>
                    <a:pt x="98" y="4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1" y="34"/>
                    <a:pt x="113" y="34"/>
                    <a:pt x="114" y="35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3" y="56"/>
                    <a:pt x="123" y="58"/>
                    <a:pt x="122" y="60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3" y="59"/>
                    <a:pt x="29" y="64"/>
                    <a:pt x="27" y="69"/>
                  </a:cubicBezTo>
                  <a:cubicBezTo>
                    <a:pt x="19" y="89"/>
                    <a:pt x="0" y="144"/>
                    <a:pt x="6" y="218"/>
                  </a:cubicBezTo>
                  <a:cubicBezTo>
                    <a:pt x="6" y="223"/>
                    <a:pt x="10" y="226"/>
                    <a:pt x="15" y="226"/>
                  </a:cubicBezTo>
                  <a:cubicBezTo>
                    <a:pt x="239" y="226"/>
                    <a:pt x="239" y="226"/>
                    <a:pt x="239" y="226"/>
                  </a:cubicBezTo>
                  <a:cubicBezTo>
                    <a:pt x="244" y="226"/>
                    <a:pt x="248" y="222"/>
                    <a:pt x="248" y="217"/>
                  </a:cubicBezTo>
                  <a:cubicBezTo>
                    <a:pt x="248" y="185"/>
                    <a:pt x="244" y="144"/>
                    <a:pt x="241" y="112"/>
                  </a:cubicBezTo>
                  <a:cubicBezTo>
                    <a:pt x="259" y="110"/>
                    <a:pt x="259" y="110"/>
                    <a:pt x="259" y="110"/>
                  </a:cubicBezTo>
                  <a:cubicBezTo>
                    <a:pt x="268" y="110"/>
                    <a:pt x="276" y="109"/>
                    <a:pt x="284" y="108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297" y="107"/>
                    <a:pt x="304" y="103"/>
                    <a:pt x="309" y="96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7" y="29"/>
                    <a:pt x="345" y="16"/>
                    <a:pt x="3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837DD1C1-9F9C-8B47-A362-515FF432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800" y="731838"/>
              <a:ext cx="420688" cy="422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DADC968A-0472-2647-8655-B6B40F436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84263"/>
              <a:ext cx="127000" cy="80962"/>
            </a:xfrm>
            <a:custGeom>
              <a:avLst/>
              <a:gdLst>
                <a:gd name="T0" fmla="*/ 57 w 58"/>
                <a:gd name="T1" fmla="*/ 0 h 37"/>
                <a:gd name="T2" fmla="*/ 1 w 58"/>
                <a:gd name="T3" fmla="*/ 0 h 37"/>
                <a:gd name="T4" fmla="*/ 0 w 58"/>
                <a:gd name="T5" fmla="*/ 1 h 37"/>
                <a:gd name="T6" fmla="*/ 0 w 58"/>
                <a:gd name="T7" fmla="*/ 8 h 37"/>
                <a:gd name="T8" fmla="*/ 0 w 58"/>
                <a:gd name="T9" fmla="*/ 19 h 37"/>
                <a:gd name="T10" fmla="*/ 1 w 58"/>
                <a:gd name="T11" fmla="*/ 20 h 37"/>
                <a:gd name="T12" fmla="*/ 8 w 58"/>
                <a:gd name="T13" fmla="*/ 27 h 37"/>
                <a:gd name="T14" fmla="*/ 9 w 58"/>
                <a:gd name="T15" fmla="*/ 27 h 37"/>
                <a:gd name="T16" fmla="*/ 16 w 58"/>
                <a:gd name="T17" fmla="*/ 27 h 37"/>
                <a:gd name="T18" fmla="*/ 16 w 58"/>
                <a:gd name="T19" fmla="*/ 28 h 37"/>
                <a:gd name="T20" fmla="*/ 16 w 58"/>
                <a:gd name="T21" fmla="*/ 29 h 37"/>
                <a:gd name="T22" fmla="*/ 26 w 58"/>
                <a:gd name="T23" fmla="*/ 37 h 37"/>
                <a:gd name="T24" fmla="*/ 33 w 58"/>
                <a:gd name="T25" fmla="*/ 37 h 37"/>
                <a:gd name="T26" fmla="*/ 42 w 58"/>
                <a:gd name="T27" fmla="*/ 29 h 37"/>
                <a:gd name="T28" fmla="*/ 42 w 58"/>
                <a:gd name="T29" fmla="*/ 28 h 37"/>
                <a:gd name="T30" fmla="*/ 43 w 58"/>
                <a:gd name="T31" fmla="*/ 27 h 37"/>
                <a:gd name="T32" fmla="*/ 49 w 58"/>
                <a:gd name="T33" fmla="*/ 27 h 37"/>
                <a:gd name="T34" fmla="*/ 50 w 58"/>
                <a:gd name="T35" fmla="*/ 27 h 37"/>
                <a:gd name="T36" fmla="*/ 57 w 58"/>
                <a:gd name="T37" fmla="*/ 20 h 37"/>
                <a:gd name="T38" fmla="*/ 58 w 58"/>
                <a:gd name="T39" fmla="*/ 19 h 37"/>
                <a:gd name="T40" fmla="*/ 58 w 58"/>
                <a:gd name="T41" fmla="*/ 8 h 37"/>
                <a:gd name="T42" fmla="*/ 58 w 58"/>
                <a:gd name="T43" fmla="*/ 1 h 37"/>
                <a:gd name="T44" fmla="*/ 57 w 58"/>
                <a:gd name="T4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37">
                  <a:moveTo>
                    <a:pt x="5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4"/>
                    <a:pt x="20" y="37"/>
                    <a:pt x="2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8" y="37"/>
                    <a:pt x="42" y="34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3" y="27"/>
                    <a:pt x="43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50" y="27"/>
                    <a:pt x="50" y="2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8" y="19"/>
                    <a:pt x="58" y="1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0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DE7EDAE0-89B3-8C42-84B5-604544B68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754063"/>
              <a:ext cx="261938" cy="300037"/>
            </a:xfrm>
            <a:custGeom>
              <a:avLst/>
              <a:gdLst>
                <a:gd name="T0" fmla="*/ 69 w 120"/>
                <a:gd name="T1" fmla="*/ 1 h 137"/>
                <a:gd name="T2" fmla="*/ 60 w 120"/>
                <a:gd name="T3" fmla="*/ 0 h 137"/>
                <a:gd name="T4" fmla="*/ 1 w 120"/>
                <a:gd name="T5" fmla="*/ 51 h 137"/>
                <a:gd name="T6" fmla="*/ 0 w 120"/>
                <a:gd name="T7" fmla="*/ 60 h 137"/>
                <a:gd name="T8" fmla="*/ 5 w 120"/>
                <a:gd name="T9" fmla="*/ 83 h 137"/>
                <a:gd name="T10" fmla="*/ 5 w 120"/>
                <a:gd name="T11" fmla="*/ 83 h 137"/>
                <a:gd name="T12" fmla="*/ 5 w 120"/>
                <a:gd name="T13" fmla="*/ 83 h 137"/>
                <a:gd name="T14" fmla="*/ 24 w 120"/>
                <a:gd name="T15" fmla="*/ 112 h 137"/>
                <a:gd name="T16" fmla="*/ 34 w 120"/>
                <a:gd name="T17" fmla="*/ 135 h 137"/>
                <a:gd name="T18" fmla="*/ 37 w 120"/>
                <a:gd name="T19" fmla="*/ 137 h 137"/>
                <a:gd name="T20" fmla="*/ 83 w 120"/>
                <a:gd name="T21" fmla="*/ 137 h 137"/>
                <a:gd name="T22" fmla="*/ 86 w 120"/>
                <a:gd name="T23" fmla="*/ 134 h 137"/>
                <a:gd name="T24" fmla="*/ 104 w 120"/>
                <a:gd name="T25" fmla="*/ 102 h 137"/>
                <a:gd name="T26" fmla="*/ 111 w 120"/>
                <a:gd name="T27" fmla="*/ 91 h 137"/>
                <a:gd name="T28" fmla="*/ 115 w 120"/>
                <a:gd name="T29" fmla="*/ 83 h 137"/>
                <a:gd name="T30" fmla="*/ 115 w 120"/>
                <a:gd name="T31" fmla="*/ 83 h 137"/>
                <a:gd name="T32" fmla="*/ 115 w 120"/>
                <a:gd name="T33" fmla="*/ 83 h 137"/>
                <a:gd name="T34" fmla="*/ 120 w 120"/>
                <a:gd name="T35" fmla="*/ 60 h 137"/>
                <a:gd name="T36" fmla="*/ 69 w 120"/>
                <a:gd name="T3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37">
                  <a:moveTo>
                    <a:pt x="69" y="1"/>
                  </a:moveTo>
                  <a:cubicBezTo>
                    <a:pt x="66" y="0"/>
                    <a:pt x="63" y="0"/>
                    <a:pt x="60" y="0"/>
                  </a:cubicBezTo>
                  <a:cubicBezTo>
                    <a:pt x="30" y="0"/>
                    <a:pt x="5" y="22"/>
                    <a:pt x="1" y="51"/>
                  </a:cubicBezTo>
                  <a:cubicBezTo>
                    <a:pt x="0" y="54"/>
                    <a:pt x="0" y="57"/>
                    <a:pt x="0" y="60"/>
                  </a:cubicBezTo>
                  <a:cubicBezTo>
                    <a:pt x="0" y="68"/>
                    <a:pt x="2" y="76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8" y="92"/>
                    <a:pt x="17" y="102"/>
                    <a:pt x="24" y="112"/>
                  </a:cubicBezTo>
                  <a:cubicBezTo>
                    <a:pt x="29" y="119"/>
                    <a:pt x="33" y="127"/>
                    <a:pt x="34" y="135"/>
                  </a:cubicBezTo>
                  <a:cubicBezTo>
                    <a:pt x="34" y="136"/>
                    <a:pt x="35" y="137"/>
                    <a:pt x="37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5" y="137"/>
                    <a:pt x="86" y="136"/>
                    <a:pt x="86" y="134"/>
                  </a:cubicBezTo>
                  <a:cubicBezTo>
                    <a:pt x="87" y="123"/>
                    <a:pt x="96" y="113"/>
                    <a:pt x="104" y="102"/>
                  </a:cubicBezTo>
                  <a:cubicBezTo>
                    <a:pt x="106" y="98"/>
                    <a:pt x="109" y="95"/>
                    <a:pt x="111" y="91"/>
                  </a:cubicBezTo>
                  <a:cubicBezTo>
                    <a:pt x="113" y="88"/>
                    <a:pt x="114" y="86"/>
                    <a:pt x="115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8" y="76"/>
                    <a:pt x="120" y="68"/>
                    <a:pt x="120" y="60"/>
                  </a:cubicBezTo>
                  <a:cubicBezTo>
                    <a:pt x="120" y="30"/>
                    <a:pt x="98" y="5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A7607129-6E36-0A49-9DB4-410AE27DF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609601"/>
              <a:ext cx="274638" cy="236537"/>
            </a:xfrm>
            <a:custGeom>
              <a:avLst/>
              <a:gdLst>
                <a:gd name="T0" fmla="*/ 96 w 126"/>
                <a:gd name="T1" fmla="*/ 43 h 108"/>
                <a:gd name="T2" fmla="*/ 95 w 126"/>
                <a:gd name="T3" fmla="*/ 21 h 108"/>
                <a:gd name="T4" fmla="*/ 94 w 126"/>
                <a:gd name="T5" fmla="*/ 11 h 108"/>
                <a:gd name="T6" fmla="*/ 85 w 126"/>
                <a:gd name="T7" fmla="*/ 15 h 108"/>
                <a:gd name="T8" fmla="*/ 64 w 126"/>
                <a:gd name="T9" fmla="*/ 22 h 108"/>
                <a:gd name="T10" fmla="*/ 45 w 126"/>
                <a:gd name="T11" fmla="*/ 7 h 108"/>
                <a:gd name="T12" fmla="*/ 36 w 126"/>
                <a:gd name="T13" fmla="*/ 0 h 108"/>
                <a:gd name="T14" fmla="*/ 34 w 126"/>
                <a:gd name="T15" fmla="*/ 11 h 108"/>
                <a:gd name="T16" fmla="*/ 28 w 126"/>
                <a:gd name="T17" fmla="*/ 32 h 108"/>
                <a:gd name="T18" fmla="*/ 1 w 126"/>
                <a:gd name="T19" fmla="*/ 39 h 108"/>
                <a:gd name="T20" fmla="*/ 0 w 126"/>
                <a:gd name="T21" fmla="*/ 41 h 108"/>
                <a:gd name="T22" fmla="*/ 1 w 126"/>
                <a:gd name="T23" fmla="*/ 42 h 108"/>
                <a:gd name="T24" fmla="*/ 35 w 126"/>
                <a:gd name="T25" fmla="*/ 45 h 108"/>
                <a:gd name="T26" fmla="*/ 39 w 126"/>
                <a:gd name="T27" fmla="*/ 46 h 108"/>
                <a:gd name="T28" fmla="*/ 41 w 126"/>
                <a:gd name="T29" fmla="*/ 40 h 108"/>
                <a:gd name="T30" fmla="*/ 45 w 126"/>
                <a:gd name="T31" fmla="*/ 25 h 108"/>
                <a:gd name="T32" fmla="*/ 58 w 126"/>
                <a:gd name="T33" fmla="*/ 36 h 108"/>
                <a:gd name="T34" fmla="*/ 61 w 126"/>
                <a:gd name="T35" fmla="*/ 38 h 108"/>
                <a:gd name="T36" fmla="*/ 65 w 126"/>
                <a:gd name="T37" fmla="*/ 37 h 108"/>
                <a:gd name="T38" fmla="*/ 81 w 126"/>
                <a:gd name="T39" fmla="*/ 32 h 108"/>
                <a:gd name="T40" fmla="*/ 82 w 126"/>
                <a:gd name="T41" fmla="*/ 48 h 108"/>
                <a:gd name="T42" fmla="*/ 82 w 126"/>
                <a:gd name="T43" fmla="*/ 52 h 108"/>
                <a:gd name="T44" fmla="*/ 85 w 126"/>
                <a:gd name="T45" fmla="*/ 54 h 108"/>
                <a:gd name="T46" fmla="*/ 100 w 126"/>
                <a:gd name="T47" fmla="*/ 63 h 108"/>
                <a:gd name="T48" fmla="*/ 88 w 126"/>
                <a:gd name="T49" fmla="*/ 72 h 108"/>
                <a:gd name="T50" fmla="*/ 84 w 126"/>
                <a:gd name="T51" fmla="*/ 74 h 108"/>
                <a:gd name="T52" fmla="*/ 85 w 126"/>
                <a:gd name="T53" fmla="*/ 78 h 108"/>
                <a:gd name="T54" fmla="*/ 94 w 126"/>
                <a:gd name="T55" fmla="*/ 107 h 108"/>
                <a:gd name="T56" fmla="*/ 96 w 126"/>
                <a:gd name="T57" fmla="*/ 108 h 108"/>
                <a:gd name="T58" fmla="*/ 98 w 126"/>
                <a:gd name="T59" fmla="*/ 106 h 108"/>
                <a:gd name="T60" fmla="*/ 100 w 126"/>
                <a:gd name="T61" fmla="*/ 81 h 108"/>
                <a:gd name="T62" fmla="*/ 118 w 126"/>
                <a:gd name="T63" fmla="*/ 68 h 108"/>
                <a:gd name="T64" fmla="*/ 126 w 126"/>
                <a:gd name="T65" fmla="*/ 61 h 108"/>
                <a:gd name="T66" fmla="*/ 117 w 126"/>
                <a:gd name="T67" fmla="*/ 55 h 108"/>
                <a:gd name="T68" fmla="*/ 96 w 126"/>
                <a:gd name="T69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08">
                  <a:moveTo>
                    <a:pt x="96" y="43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7" y="108"/>
                    <a:pt x="97" y="107"/>
                    <a:pt x="98" y="10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17" y="55"/>
                    <a:pt x="117" y="55"/>
                    <a:pt x="117" y="55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31CF4D6-4AC9-594C-AC66-1D0896625CA0}"/>
              </a:ext>
            </a:extLst>
          </p:cNvPr>
          <p:cNvGrpSpPr/>
          <p:nvPr/>
        </p:nvGrpSpPr>
        <p:grpSpPr>
          <a:xfrm>
            <a:off x="4518228" y="3228694"/>
            <a:ext cx="370017" cy="350906"/>
            <a:chOff x="2133600" y="2068513"/>
            <a:chExt cx="1308101" cy="1120776"/>
          </a:xfrm>
          <a:solidFill>
            <a:srgbClr val="BCBBBF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B65725D-E016-824A-9198-D0208C985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638" y="2068513"/>
              <a:ext cx="495300" cy="565150"/>
            </a:xfrm>
            <a:custGeom>
              <a:avLst/>
              <a:gdLst>
                <a:gd name="T0" fmla="*/ 94 w 132"/>
                <a:gd name="T1" fmla="*/ 29 h 151"/>
                <a:gd name="T2" fmla="*/ 66 w 132"/>
                <a:gd name="T3" fmla="*/ 0 h 151"/>
                <a:gd name="T4" fmla="*/ 37 w 132"/>
                <a:gd name="T5" fmla="*/ 29 h 151"/>
                <a:gd name="T6" fmla="*/ 94 w 132"/>
                <a:gd name="T7" fmla="*/ 29 h 151"/>
                <a:gd name="T8" fmla="*/ 0 w 132"/>
                <a:gd name="T9" fmla="*/ 137 h 151"/>
                <a:gd name="T10" fmla="*/ 8 w 132"/>
                <a:gd name="T11" fmla="*/ 97 h 151"/>
                <a:gd name="T12" fmla="*/ 39 w 132"/>
                <a:gd name="T13" fmla="*/ 75 h 151"/>
                <a:gd name="T14" fmla="*/ 42 w 132"/>
                <a:gd name="T15" fmla="*/ 75 h 151"/>
                <a:gd name="T16" fmla="*/ 61 w 132"/>
                <a:gd name="T17" fmla="*/ 103 h 151"/>
                <a:gd name="T18" fmla="*/ 61 w 132"/>
                <a:gd name="T19" fmla="*/ 88 h 151"/>
                <a:gd name="T20" fmla="*/ 58 w 132"/>
                <a:gd name="T21" fmla="*/ 85 h 151"/>
                <a:gd name="T22" fmla="*/ 66 w 132"/>
                <a:gd name="T23" fmla="*/ 79 h 151"/>
                <a:gd name="T24" fmla="*/ 74 w 132"/>
                <a:gd name="T25" fmla="*/ 85 h 151"/>
                <a:gd name="T26" fmla="*/ 71 w 132"/>
                <a:gd name="T27" fmla="*/ 88 h 151"/>
                <a:gd name="T28" fmla="*/ 71 w 132"/>
                <a:gd name="T29" fmla="*/ 103 h 151"/>
                <a:gd name="T30" fmla="*/ 90 w 132"/>
                <a:gd name="T31" fmla="*/ 75 h 151"/>
                <a:gd name="T32" fmla="*/ 93 w 132"/>
                <a:gd name="T33" fmla="*/ 75 h 151"/>
                <a:gd name="T34" fmla="*/ 124 w 132"/>
                <a:gd name="T35" fmla="*/ 97 h 151"/>
                <a:gd name="T36" fmla="*/ 132 w 132"/>
                <a:gd name="T37" fmla="*/ 137 h 151"/>
                <a:gd name="T38" fmla="*/ 0 w 132"/>
                <a:gd name="T3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51">
                  <a:moveTo>
                    <a:pt x="94" y="29"/>
                  </a:moveTo>
                  <a:cubicBezTo>
                    <a:pt x="94" y="13"/>
                    <a:pt x="84" y="0"/>
                    <a:pt x="66" y="0"/>
                  </a:cubicBezTo>
                  <a:cubicBezTo>
                    <a:pt x="47" y="0"/>
                    <a:pt x="38" y="13"/>
                    <a:pt x="37" y="29"/>
                  </a:cubicBezTo>
                  <a:cubicBezTo>
                    <a:pt x="37" y="90"/>
                    <a:pt x="95" y="89"/>
                    <a:pt x="94" y="29"/>
                  </a:cubicBezTo>
                  <a:close/>
                  <a:moveTo>
                    <a:pt x="0" y="137"/>
                  </a:moveTo>
                  <a:cubicBezTo>
                    <a:pt x="1" y="123"/>
                    <a:pt x="2" y="108"/>
                    <a:pt x="8" y="97"/>
                  </a:cubicBezTo>
                  <a:cubicBezTo>
                    <a:pt x="14" y="85"/>
                    <a:pt x="26" y="75"/>
                    <a:pt x="39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6" y="75"/>
                    <a:pt x="118" y="85"/>
                    <a:pt x="124" y="97"/>
                  </a:cubicBezTo>
                  <a:cubicBezTo>
                    <a:pt x="130" y="108"/>
                    <a:pt x="131" y="123"/>
                    <a:pt x="132" y="137"/>
                  </a:cubicBezTo>
                  <a:cubicBezTo>
                    <a:pt x="88" y="151"/>
                    <a:pt x="44" y="151"/>
                    <a:pt x="0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60F0F32-023B-E94D-94E4-59AA9464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2068513"/>
              <a:ext cx="595313" cy="682625"/>
            </a:xfrm>
            <a:custGeom>
              <a:avLst/>
              <a:gdLst>
                <a:gd name="T0" fmla="*/ 0 w 159"/>
                <a:gd name="T1" fmla="*/ 0 h 182"/>
                <a:gd name="T2" fmla="*/ 130 w 159"/>
                <a:gd name="T3" fmla="*/ 129 h 182"/>
                <a:gd name="T4" fmla="*/ 159 w 159"/>
                <a:gd name="T5" fmla="*/ 129 h 182"/>
                <a:gd name="T6" fmla="*/ 115 w 159"/>
                <a:gd name="T7" fmla="*/ 182 h 182"/>
                <a:gd name="T8" fmla="*/ 71 w 159"/>
                <a:gd name="T9" fmla="*/ 129 h 182"/>
                <a:gd name="T10" fmla="*/ 100 w 159"/>
                <a:gd name="T11" fmla="*/ 129 h 182"/>
                <a:gd name="T12" fmla="*/ 0 w 159"/>
                <a:gd name="T13" fmla="*/ 30 h 182"/>
                <a:gd name="T14" fmla="*/ 0 w 159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82">
                  <a:moveTo>
                    <a:pt x="0" y="0"/>
                  </a:moveTo>
                  <a:cubicBezTo>
                    <a:pt x="72" y="0"/>
                    <a:pt x="130" y="58"/>
                    <a:pt x="130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99" y="74"/>
                    <a:pt x="55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22AAED5-9DB2-0E41-BC53-C6193D84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495551"/>
              <a:ext cx="592138" cy="677863"/>
            </a:xfrm>
            <a:custGeom>
              <a:avLst/>
              <a:gdLst>
                <a:gd name="T0" fmla="*/ 158 w 158"/>
                <a:gd name="T1" fmla="*/ 181 h 181"/>
                <a:gd name="T2" fmla="*/ 28 w 158"/>
                <a:gd name="T3" fmla="*/ 52 h 181"/>
                <a:gd name="T4" fmla="*/ 0 w 158"/>
                <a:gd name="T5" fmla="*/ 52 h 181"/>
                <a:gd name="T6" fmla="*/ 44 w 158"/>
                <a:gd name="T7" fmla="*/ 0 h 181"/>
                <a:gd name="T8" fmla="*/ 87 w 158"/>
                <a:gd name="T9" fmla="*/ 52 h 181"/>
                <a:gd name="T10" fmla="*/ 59 w 158"/>
                <a:gd name="T11" fmla="*/ 52 h 181"/>
                <a:gd name="T12" fmla="*/ 158 w 158"/>
                <a:gd name="T13" fmla="*/ 151 h 181"/>
                <a:gd name="T14" fmla="*/ 158 w 158"/>
                <a:gd name="T1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81">
                  <a:moveTo>
                    <a:pt x="158" y="181"/>
                  </a:moveTo>
                  <a:cubicBezTo>
                    <a:pt x="87" y="181"/>
                    <a:pt x="29" y="124"/>
                    <a:pt x="2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107"/>
                    <a:pt x="104" y="151"/>
                    <a:pt x="158" y="151"/>
                  </a:cubicBezTo>
                  <a:cubicBezTo>
                    <a:pt x="158" y="181"/>
                    <a:pt x="158" y="181"/>
                    <a:pt x="158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1BD8404-306C-F845-A4E9-D441D8DFE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2888" y="2622551"/>
              <a:ext cx="493713" cy="566738"/>
            </a:xfrm>
            <a:custGeom>
              <a:avLst/>
              <a:gdLst>
                <a:gd name="T0" fmla="*/ 94 w 132"/>
                <a:gd name="T1" fmla="*/ 29 h 151"/>
                <a:gd name="T2" fmla="*/ 66 w 132"/>
                <a:gd name="T3" fmla="*/ 0 h 151"/>
                <a:gd name="T4" fmla="*/ 37 w 132"/>
                <a:gd name="T5" fmla="*/ 29 h 151"/>
                <a:gd name="T6" fmla="*/ 94 w 132"/>
                <a:gd name="T7" fmla="*/ 29 h 151"/>
                <a:gd name="T8" fmla="*/ 0 w 132"/>
                <a:gd name="T9" fmla="*/ 137 h 151"/>
                <a:gd name="T10" fmla="*/ 8 w 132"/>
                <a:gd name="T11" fmla="*/ 97 h 151"/>
                <a:gd name="T12" fmla="*/ 39 w 132"/>
                <a:gd name="T13" fmla="*/ 75 h 151"/>
                <a:gd name="T14" fmla="*/ 42 w 132"/>
                <a:gd name="T15" fmla="*/ 75 h 151"/>
                <a:gd name="T16" fmla="*/ 61 w 132"/>
                <a:gd name="T17" fmla="*/ 103 h 151"/>
                <a:gd name="T18" fmla="*/ 61 w 132"/>
                <a:gd name="T19" fmla="*/ 89 h 151"/>
                <a:gd name="T20" fmla="*/ 58 w 132"/>
                <a:gd name="T21" fmla="*/ 85 h 151"/>
                <a:gd name="T22" fmla="*/ 66 w 132"/>
                <a:gd name="T23" fmla="*/ 79 h 151"/>
                <a:gd name="T24" fmla="*/ 74 w 132"/>
                <a:gd name="T25" fmla="*/ 85 h 151"/>
                <a:gd name="T26" fmla="*/ 71 w 132"/>
                <a:gd name="T27" fmla="*/ 89 h 151"/>
                <a:gd name="T28" fmla="*/ 71 w 132"/>
                <a:gd name="T29" fmla="*/ 103 h 151"/>
                <a:gd name="T30" fmla="*/ 90 w 132"/>
                <a:gd name="T31" fmla="*/ 75 h 151"/>
                <a:gd name="T32" fmla="*/ 93 w 132"/>
                <a:gd name="T33" fmla="*/ 75 h 151"/>
                <a:gd name="T34" fmla="*/ 124 w 132"/>
                <a:gd name="T35" fmla="*/ 97 h 151"/>
                <a:gd name="T36" fmla="*/ 132 w 132"/>
                <a:gd name="T37" fmla="*/ 137 h 151"/>
                <a:gd name="T38" fmla="*/ 0 w 132"/>
                <a:gd name="T3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51">
                  <a:moveTo>
                    <a:pt x="94" y="29"/>
                  </a:moveTo>
                  <a:cubicBezTo>
                    <a:pt x="94" y="13"/>
                    <a:pt x="83" y="0"/>
                    <a:pt x="66" y="0"/>
                  </a:cubicBezTo>
                  <a:cubicBezTo>
                    <a:pt x="47" y="0"/>
                    <a:pt x="38" y="13"/>
                    <a:pt x="37" y="29"/>
                  </a:cubicBezTo>
                  <a:cubicBezTo>
                    <a:pt x="37" y="90"/>
                    <a:pt x="95" y="89"/>
                    <a:pt x="94" y="29"/>
                  </a:cubicBezTo>
                  <a:close/>
                  <a:moveTo>
                    <a:pt x="0" y="137"/>
                  </a:moveTo>
                  <a:cubicBezTo>
                    <a:pt x="0" y="123"/>
                    <a:pt x="2" y="108"/>
                    <a:pt x="8" y="97"/>
                  </a:cubicBezTo>
                  <a:cubicBezTo>
                    <a:pt x="14" y="85"/>
                    <a:pt x="25" y="75"/>
                    <a:pt x="39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106" y="75"/>
                    <a:pt x="118" y="85"/>
                    <a:pt x="124" y="97"/>
                  </a:cubicBezTo>
                  <a:cubicBezTo>
                    <a:pt x="130" y="108"/>
                    <a:pt x="131" y="123"/>
                    <a:pt x="132" y="137"/>
                  </a:cubicBezTo>
                  <a:cubicBezTo>
                    <a:pt x="88" y="151"/>
                    <a:pt x="44" y="151"/>
                    <a:pt x="0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153522-58CF-A64F-B73B-A69FF1E005CA}"/>
              </a:ext>
            </a:extLst>
          </p:cNvPr>
          <p:cNvGrpSpPr/>
          <p:nvPr/>
        </p:nvGrpSpPr>
        <p:grpSpPr>
          <a:xfrm>
            <a:off x="4496560" y="4780402"/>
            <a:ext cx="370017" cy="350906"/>
            <a:chOff x="427038" y="3668713"/>
            <a:chExt cx="1122362" cy="876300"/>
          </a:xfrm>
          <a:solidFill>
            <a:srgbClr val="BCBBBF"/>
          </a:solidFill>
        </p:grpSpPr>
        <p:sp>
          <p:nvSpPr>
            <p:cNvPr id="61" name="Freeform 116">
              <a:extLst>
                <a:ext uri="{FF2B5EF4-FFF2-40B4-BE49-F238E27FC236}">
                  <a16:creationId xmlns:a16="http://schemas.microsoft.com/office/drawing/2014/main" id="{1CC16D83-EEA0-5047-986E-447DB9B05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38" y="4121150"/>
              <a:ext cx="404812" cy="423863"/>
            </a:xfrm>
            <a:custGeom>
              <a:avLst/>
              <a:gdLst>
                <a:gd name="T0" fmla="*/ 133 w 185"/>
                <a:gd name="T1" fmla="*/ 41 h 194"/>
                <a:gd name="T2" fmla="*/ 92 w 185"/>
                <a:gd name="T3" fmla="*/ 0 h 194"/>
                <a:gd name="T4" fmla="*/ 52 w 185"/>
                <a:gd name="T5" fmla="*/ 41 h 194"/>
                <a:gd name="T6" fmla="*/ 133 w 185"/>
                <a:gd name="T7" fmla="*/ 41 h 194"/>
                <a:gd name="T8" fmla="*/ 0 w 185"/>
                <a:gd name="T9" fmla="*/ 194 h 194"/>
                <a:gd name="T10" fmla="*/ 10 w 185"/>
                <a:gd name="T11" fmla="*/ 137 h 194"/>
                <a:gd name="T12" fmla="*/ 55 w 185"/>
                <a:gd name="T13" fmla="*/ 106 h 194"/>
                <a:gd name="T14" fmla="*/ 59 w 185"/>
                <a:gd name="T15" fmla="*/ 106 h 194"/>
                <a:gd name="T16" fmla="*/ 85 w 185"/>
                <a:gd name="T17" fmla="*/ 146 h 194"/>
                <a:gd name="T18" fmla="*/ 85 w 185"/>
                <a:gd name="T19" fmla="*/ 125 h 194"/>
                <a:gd name="T20" fmla="*/ 81 w 185"/>
                <a:gd name="T21" fmla="*/ 120 h 194"/>
                <a:gd name="T22" fmla="*/ 92 w 185"/>
                <a:gd name="T23" fmla="*/ 112 h 194"/>
                <a:gd name="T24" fmla="*/ 104 w 185"/>
                <a:gd name="T25" fmla="*/ 120 h 194"/>
                <a:gd name="T26" fmla="*/ 100 w 185"/>
                <a:gd name="T27" fmla="*/ 125 h 194"/>
                <a:gd name="T28" fmla="*/ 100 w 185"/>
                <a:gd name="T29" fmla="*/ 146 h 194"/>
                <a:gd name="T30" fmla="*/ 126 w 185"/>
                <a:gd name="T31" fmla="*/ 106 h 194"/>
                <a:gd name="T32" fmla="*/ 130 w 185"/>
                <a:gd name="T33" fmla="*/ 106 h 194"/>
                <a:gd name="T34" fmla="*/ 175 w 185"/>
                <a:gd name="T35" fmla="*/ 137 h 194"/>
                <a:gd name="T36" fmla="*/ 185 w 185"/>
                <a:gd name="T37" fmla="*/ 194 h 194"/>
                <a:gd name="T38" fmla="*/ 0 w 185"/>
                <a:gd name="T3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194">
                  <a:moveTo>
                    <a:pt x="133" y="41"/>
                  </a:moveTo>
                  <a:cubicBezTo>
                    <a:pt x="132" y="19"/>
                    <a:pt x="117" y="0"/>
                    <a:pt x="92" y="0"/>
                  </a:cubicBezTo>
                  <a:cubicBezTo>
                    <a:pt x="66" y="0"/>
                    <a:pt x="53" y="18"/>
                    <a:pt x="52" y="41"/>
                  </a:cubicBezTo>
                  <a:cubicBezTo>
                    <a:pt x="52" y="127"/>
                    <a:pt x="133" y="126"/>
                    <a:pt x="133" y="41"/>
                  </a:cubicBezTo>
                  <a:close/>
                  <a:moveTo>
                    <a:pt x="0" y="194"/>
                  </a:moveTo>
                  <a:cubicBezTo>
                    <a:pt x="0" y="174"/>
                    <a:pt x="2" y="153"/>
                    <a:pt x="10" y="137"/>
                  </a:cubicBezTo>
                  <a:cubicBezTo>
                    <a:pt x="19" y="121"/>
                    <a:pt x="35" y="106"/>
                    <a:pt x="55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50" y="106"/>
                    <a:pt x="166" y="121"/>
                    <a:pt x="175" y="137"/>
                  </a:cubicBezTo>
                  <a:cubicBezTo>
                    <a:pt x="183" y="153"/>
                    <a:pt x="185" y="174"/>
                    <a:pt x="185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2" name="Freeform 117">
              <a:extLst>
                <a:ext uri="{FF2B5EF4-FFF2-40B4-BE49-F238E27FC236}">
                  <a16:creationId xmlns:a16="http://schemas.microsoft.com/office/drawing/2014/main" id="{37F97361-0BA2-3B4C-886D-D53FDF21D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588" y="4121150"/>
              <a:ext cx="404812" cy="423863"/>
            </a:xfrm>
            <a:custGeom>
              <a:avLst/>
              <a:gdLst>
                <a:gd name="T0" fmla="*/ 133 w 185"/>
                <a:gd name="T1" fmla="*/ 41 h 194"/>
                <a:gd name="T2" fmla="*/ 92 w 185"/>
                <a:gd name="T3" fmla="*/ 0 h 194"/>
                <a:gd name="T4" fmla="*/ 52 w 185"/>
                <a:gd name="T5" fmla="*/ 41 h 194"/>
                <a:gd name="T6" fmla="*/ 133 w 185"/>
                <a:gd name="T7" fmla="*/ 41 h 194"/>
                <a:gd name="T8" fmla="*/ 0 w 185"/>
                <a:gd name="T9" fmla="*/ 194 h 194"/>
                <a:gd name="T10" fmla="*/ 10 w 185"/>
                <a:gd name="T11" fmla="*/ 137 h 194"/>
                <a:gd name="T12" fmla="*/ 55 w 185"/>
                <a:gd name="T13" fmla="*/ 106 h 194"/>
                <a:gd name="T14" fmla="*/ 58 w 185"/>
                <a:gd name="T15" fmla="*/ 106 h 194"/>
                <a:gd name="T16" fmla="*/ 85 w 185"/>
                <a:gd name="T17" fmla="*/ 146 h 194"/>
                <a:gd name="T18" fmla="*/ 85 w 185"/>
                <a:gd name="T19" fmla="*/ 125 h 194"/>
                <a:gd name="T20" fmla="*/ 81 w 185"/>
                <a:gd name="T21" fmla="*/ 120 h 194"/>
                <a:gd name="T22" fmla="*/ 92 w 185"/>
                <a:gd name="T23" fmla="*/ 112 h 194"/>
                <a:gd name="T24" fmla="*/ 104 w 185"/>
                <a:gd name="T25" fmla="*/ 120 h 194"/>
                <a:gd name="T26" fmla="*/ 100 w 185"/>
                <a:gd name="T27" fmla="*/ 125 h 194"/>
                <a:gd name="T28" fmla="*/ 100 w 185"/>
                <a:gd name="T29" fmla="*/ 146 h 194"/>
                <a:gd name="T30" fmla="*/ 126 w 185"/>
                <a:gd name="T31" fmla="*/ 106 h 194"/>
                <a:gd name="T32" fmla="*/ 130 w 185"/>
                <a:gd name="T33" fmla="*/ 106 h 194"/>
                <a:gd name="T34" fmla="*/ 175 w 185"/>
                <a:gd name="T35" fmla="*/ 137 h 194"/>
                <a:gd name="T36" fmla="*/ 185 w 185"/>
                <a:gd name="T37" fmla="*/ 194 h 194"/>
                <a:gd name="T38" fmla="*/ 0 w 185"/>
                <a:gd name="T3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194">
                  <a:moveTo>
                    <a:pt x="133" y="41"/>
                  </a:moveTo>
                  <a:cubicBezTo>
                    <a:pt x="132" y="19"/>
                    <a:pt x="117" y="0"/>
                    <a:pt x="92" y="0"/>
                  </a:cubicBezTo>
                  <a:cubicBezTo>
                    <a:pt x="66" y="0"/>
                    <a:pt x="53" y="18"/>
                    <a:pt x="52" y="41"/>
                  </a:cubicBezTo>
                  <a:cubicBezTo>
                    <a:pt x="52" y="127"/>
                    <a:pt x="133" y="126"/>
                    <a:pt x="133" y="41"/>
                  </a:cubicBezTo>
                  <a:close/>
                  <a:moveTo>
                    <a:pt x="0" y="194"/>
                  </a:moveTo>
                  <a:cubicBezTo>
                    <a:pt x="0" y="174"/>
                    <a:pt x="2" y="153"/>
                    <a:pt x="10" y="137"/>
                  </a:cubicBezTo>
                  <a:cubicBezTo>
                    <a:pt x="19" y="121"/>
                    <a:pt x="35" y="106"/>
                    <a:pt x="55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50" y="106"/>
                    <a:pt x="166" y="121"/>
                    <a:pt x="175" y="137"/>
                  </a:cubicBezTo>
                  <a:cubicBezTo>
                    <a:pt x="183" y="153"/>
                    <a:pt x="185" y="174"/>
                    <a:pt x="185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3" name="Freeform 118">
              <a:extLst>
                <a:ext uri="{FF2B5EF4-FFF2-40B4-BE49-F238E27FC236}">
                  <a16:creationId xmlns:a16="http://schemas.microsoft.com/office/drawing/2014/main" id="{C8B34208-5391-8E4A-BCE2-9A9AE76D8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38" y="3668713"/>
              <a:ext cx="406400" cy="423863"/>
            </a:xfrm>
            <a:custGeom>
              <a:avLst/>
              <a:gdLst>
                <a:gd name="T0" fmla="*/ 134 w 186"/>
                <a:gd name="T1" fmla="*/ 41 h 194"/>
                <a:gd name="T2" fmla="*/ 93 w 186"/>
                <a:gd name="T3" fmla="*/ 0 h 194"/>
                <a:gd name="T4" fmla="*/ 53 w 186"/>
                <a:gd name="T5" fmla="*/ 41 h 194"/>
                <a:gd name="T6" fmla="*/ 134 w 186"/>
                <a:gd name="T7" fmla="*/ 41 h 194"/>
                <a:gd name="T8" fmla="*/ 0 w 186"/>
                <a:gd name="T9" fmla="*/ 194 h 194"/>
                <a:gd name="T10" fmla="*/ 11 w 186"/>
                <a:gd name="T11" fmla="*/ 138 h 194"/>
                <a:gd name="T12" fmla="*/ 55 w 186"/>
                <a:gd name="T13" fmla="*/ 106 h 194"/>
                <a:gd name="T14" fmla="*/ 59 w 186"/>
                <a:gd name="T15" fmla="*/ 106 h 194"/>
                <a:gd name="T16" fmla="*/ 86 w 186"/>
                <a:gd name="T17" fmla="*/ 146 h 194"/>
                <a:gd name="T18" fmla="*/ 86 w 186"/>
                <a:gd name="T19" fmla="*/ 126 h 194"/>
                <a:gd name="T20" fmla="*/ 82 w 186"/>
                <a:gd name="T21" fmla="*/ 121 h 194"/>
                <a:gd name="T22" fmla="*/ 93 w 186"/>
                <a:gd name="T23" fmla="*/ 112 h 194"/>
                <a:gd name="T24" fmla="*/ 105 w 186"/>
                <a:gd name="T25" fmla="*/ 121 h 194"/>
                <a:gd name="T26" fmla="*/ 100 w 186"/>
                <a:gd name="T27" fmla="*/ 126 h 194"/>
                <a:gd name="T28" fmla="*/ 101 w 186"/>
                <a:gd name="T29" fmla="*/ 146 h 194"/>
                <a:gd name="T30" fmla="*/ 127 w 186"/>
                <a:gd name="T31" fmla="*/ 106 h 194"/>
                <a:gd name="T32" fmla="*/ 131 w 186"/>
                <a:gd name="T33" fmla="*/ 106 h 194"/>
                <a:gd name="T34" fmla="*/ 175 w 186"/>
                <a:gd name="T35" fmla="*/ 138 h 194"/>
                <a:gd name="T36" fmla="*/ 186 w 186"/>
                <a:gd name="T37" fmla="*/ 194 h 194"/>
                <a:gd name="T38" fmla="*/ 0 w 186"/>
                <a:gd name="T3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194">
                  <a:moveTo>
                    <a:pt x="134" y="41"/>
                  </a:moveTo>
                  <a:cubicBezTo>
                    <a:pt x="133" y="19"/>
                    <a:pt x="118" y="0"/>
                    <a:pt x="93" y="0"/>
                  </a:cubicBezTo>
                  <a:cubicBezTo>
                    <a:pt x="67" y="0"/>
                    <a:pt x="53" y="19"/>
                    <a:pt x="53" y="41"/>
                  </a:cubicBezTo>
                  <a:cubicBezTo>
                    <a:pt x="53" y="128"/>
                    <a:pt x="134" y="127"/>
                    <a:pt x="134" y="41"/>
                  </a:cubicBezTo>
                  <a:close/>
                  <a:moveTo>
                    <a:pt x="0" y="194"/>
                  </a:moveTo>
                  <a:cubicBezTo>
                    <a:pt x="1" y="175"/>
                    <a:pt x="2" y="154"/>
                    <a:pt x="11" y="138"/>
                  </a:cubicBezTo>
                  <a:cubicBezTo>
                    <a:pt x="19" y="121"/>
                    <a:pt x="36" y="106"/>
                    <a:pt x="55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50" y="106"/>
                    <a:pt x="167" y="121"/>
                    <a:pt x="175" y="138"/>
                  </a:cubicBezTo>
                  <a:cubicBezTo>
                    <a:pt x="184" y="154"/>
                    <a:pt x="186" y="175"/>
                    <a:pt x="186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4" name="Freeform 119">
              <a:extLst>
                <a:ext uri="{FF2B5EF4-FFF2-40B4-BE49-F238E27FC236}">
                  <a16:creationId xmlns:a16="http://schemas.microsoft.com/office/drawing/2014/main" id="{438BE107-C25A-AC48-9C2D-60C672FE0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63" y="4144963"/>
              <a:ext cx="284162" cy="247650"/>
            </a:xfrm>
            <a:custGeom>
              <a:avLst/>
              <a:gdLst>
                <a:gd name="T0" fmla="*/ 90 w 179"/>
                <a:gd name="T1" fmla="*/ 114 h 156"/>
                <a:gd name="T2" fmla="*/ 18 w 179"/>
                <a:gd name="T3" fmla="*/ 156 h 156"/>
                <a:gd name="T4" fmla="*/ 0 w 179"/>
                <a:gd name="T5" fmla="*/ 126 h 156"/>
                <a:gd name="T6" fmla="*/ 72 w 179"/>
                <a:gd name="T7" fmla="*/ 84 h 156"/>
                <a:gd name="T8" fmla="*/ 72 w 179"/>
                <a:gd name="T9" fmla="*/ 0 h 156"/>
                <a:gd name="T10" fmla="*/ 108 w 179"/>
                <a:gd name="T11" fmla="*/ 0 h 156"/>
                <a:gd name="T12" fmla="*/ 108 w 179"/>
                <a:gd name="T13" fmla="*/ 84 h 156"/>
                <a:gd name="T14" fmla="*/ 179 w 179"/>
                <a:gd name="T15" fmla="*/ 126 h 156"/>
                <a:gd name="T16" fmla="*/ 161 w 179"/>
                <a:gd name="T17" fmla="*/ 156 h 156"/>
                <a:gd name="T18" fmla="*/ 90 w 179"/>
                <a:gd name="T19" fmla="*/ 114 h 156"/>
                <a:gd name="T20" fmla="*/ 90 w 179"/>
                <a:gd name="T21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56">
                  <a:moveTo>
                    <a:pt x="90" y="114"/>
                  </a:moveTo>
                  <a:lnTo>
                    <a:pt x="18" y="156"/>
                  </a:lnTo>
                  <a:lnTo>
                    <a:pt x="0" y="126"/>
                  </a:lnTo>
                  <a:lnTo>
                    <a:pt x="72" y="84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8" y="84"/>
                  </a:lnTo>
                  <a:lnTo>
                    <a:pt x="179" y="126"/>
                  </a:lnTo>
                  <a:lnTo>
                    <a:pt x="161" y="156"/>
                  </a:lnTo>
                  <a:lnTo>
                    <a:pt x="90" y="114"/>
                  </a:lnTo>
                  <a:lnTo>
                    <a:pt x="9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D6F7238-3259-524E-A456-720F2969F00B}"/>
              </a:ext>
            </a:extLst>
          </p:cNvPr>
          <p:cNvGrpSpPr/>
          <p:nvPr/>
        </p:nvGrpSpPr>
        <p:grpSpPr>
          <a:xfrm>
            <a:off x="4525957" y="2535827"/>
            <a:ext cx="370017" cy="350906"/>
            <a:chOff x="7615238" y="657226"/>
            <a:chExt cx="1127125" cy="1150937"/>
          </a:xfrm>
          <a:solidFill>
            <a:srgbClr val="BCBBBF"/>
          </a:solidFill>
        </p:grpSpPr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5C25EB1E-09E7-F242-8160-3072DBF5C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657226"/>
              <a:ext cx="600075" cy="611188"/>
            </a:xfrm>
            <a:custGeom>
              <a:avLst/>
              <a:gdLst>
                <a:gd name="T0" fmla="*/ 180 w 206"/>
                <a:gd name="T1" fmla="*/ 210 h 210"/>
                <a:gd name="T2" fmla="*/ 206 w 206"/>
                <a:gd name="T3" fmla="*/ 86 h 210"/>
                <a:gd name="T4" fmla="*/ 168 w 206"/>
                <a:gd name="T5" fmla="*/ 102 h 210"/>
                <a:gd name="T6" fmla="*/ 97 w 206"/>
                <a:gd name="T7" fmla="*/ 23 h 210"/>
                <a:gd name="T8" fmla="*/ 0 w 206"/>
                <a:gd name="T9" fmla="*/ 4 h 210"/>
                <a:gd name="T10" fmla="*/ 2 w 206"/>
                <a:gd name="T11" fmla="*/ 75 h 210"/>
                <a:gd name="T12" fmla="*/ 63 w 206"/>
                <a:gd name="T13" fmla="*/ 84 h 210"/>
                <a:gd name="T14" fmla="*/ 104 w 206"/>
                <a:gd name="T15" fmla="*/ 130 h 210"/>
                <a:gd name="T16" fmla="*/ 65 w 206"/>
                <a:gd name="T17" fmla="*/ 147 h 210"/>
                <a:gd name="T18" fmla="*/ 180 w 206"/>
                <a:gd name="T1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10">
                  <a:moveTo>
                    <a:pt x="180" y="210"/>
                  </a:moveTo>
                  <a:cubicBezTo>
                    <a:pt x="206" y="86"/>
                    <a:pt x="206" y="86"/>
                    <a:pt x="206" y="86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55" y="70"/>
                    <a:pt x="131" y="41"/>
                    <a:pt x="97" y="23"/>
                  </a:cubicBezTo>
                  <a:cubicBezTo>
                    <a:pt x="67" y="6"/>
                    <a:pt x="33" y="0"/>
                    <a:pt x="0" y="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2" y="71"/>
                    <a:pt x="44" y="74"/>
                    <a:pt x="63" y="84"/>
                  </a:cubicBezTo>
                  <a:cubicBezTo>
                    <a:pt x="83" y="95"/>
                    <a:pt x="96" y="111"/>
                    <a:pt x="104" y="130"/>
                  </a:cubicBezTo>
                  <a:cubicBezTo>
                    <a:pt x="65" y="147"/>
                    <a:pt x="65" y="147"/>
                    <a:pt x="65" y="147"/>
                  </a:cubicBezTo>
                  <a:lnTo>
                    <a:pt x="180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F356A823-4D94-9E44-8529-32686CFD3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6" y="1312863"/>
              <a:ext cx="781050" cy="495300"/>
            </a:xfrm>
            <a:custGeom>
              <a:avLst/>
              <a:gdLst>
                <a:gd name="T0" fmla="*/ 0 w 268"/>
                <a:gd name="T1" fmla="*/ 84 h 170"/>
                <a:gd name="T2" fmla="*/ 92 w 268"/>
                <a:gd name="T3" fmla="*/ 170 h 170"/>
                <a:gd name="T4" fmla="*/ 98 w 268"/>
                <a:gd name="T5" fmla="*/ 129 h 170"/>
                <a:gd name="T6" fmla="*/ 203 w 268"/>
                <a:gd name="T7" fmla="*/ 109 h 170"/>
                <a:gd name="T8" fmla="*/ 268 w 268"/>
                <a:gd name="T9" fmla="*/ 35 h 170"/>
                <a:gd name="T10" fmla="*/ 206 w 268"/>
                <a:gd name="T11" fmla="*/ 0 h 170"/>
                <a:gd name="T12" fmla="*/ 167 w 268"/>
                <a:gd name="T13" fmla="*/ 48 h 170"/>
                <a:gd name="T14" fmla="*/ 107 w 268"/>
                <a:gd name="T15" fmla="*/ 59 h 170"/>
                <a:gd name="T16" fmla="*/ 113 w 268"/>
                <a:gd name="T17" fmla="*/ 18 h 170"/>
                <a:gd name="T18" fmla="*/ 0 w 268"/>
                <a:gd name="T19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170">
                  <a:moveTo>
                    <a:pt x="0" y="84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33" y="135"/>
                    <a:pt x="170" y="128"/>
                    <a:pt x="203" y="109"/>
                  </a:cubicBezTo>
                  <a:cubicBezTo>
                    <a:pt x="233" y="91"/>
                    <a:pt x="255" y="65"/>
                    <a:pt x="268" y="35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0" y="20"/>
                    <a:pt x="186" y="37"/>
                    <a:pt x="167" y="48"/>
                  </a:cubicBezTo>
                  <a:cubicBezTo>
                    <a:pt x="148" y="59"/>
                    <a:pt x="127" y="63"/>
                    <a:pt x="107" y="59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FBFDADF3-F8C0-F54A-8271-AE29C12B5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238" y="677863"/>
              <a:ext cx="363538" cy="747713"/>
            </a:xfrm>
            <a:custGeom>
              <a:avLst/>
              <a:gdLst>
                <a:gd name="T0" fmla="*/ 125 w 125"/>
                <a:gd name="T1" fmla="*/ 0 h 257"/>
                <a:gd name="T2" fmla="*/ 3 w 125"/>
                <a:gd name="T3" fmla="*/ 37 h 257"/>
                <a:gd name="T4" fmla="*/ 36 w 125"/>
                <a:gd name="T5" fmla="*/ 62 h 257"/>
                <a:gd name="T6" fmla="*/ 0 w 125"/>
                <a:gd name="T7" fmla="*/ 163 h 257"/>
                <a:gd name="T8" fmla="*/ 31 w 125"/>
                <a:gd name="T9" fmla="*/ 257 h 257"/>
                <a:gd name="T10" fmla="*/ 92 w 125"/>
                <a:gd name="T11" fmla="*/ 221 h 257"/>
                <a:gd name="T12" fmla="*/ 71 w 125"/>
                <a:gd name="T13" fmla="*/ 163 h 257"/>
                <a:gd name="T14" fmla="*/ 92 w 125"/>
                <a:gd name="T15" fmla="*/ 106 h 257"/>
                <a:gd name="T16" fmla="*/ 125 w 125"/>
                <a:gd name="T17" fmla="*/ 131 h 257"/>
                <a:gd name="T18" fmla="*/ 125 w 125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57">
                  <a:moveTo>
                    <a:pt x="125" y="0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14" y="90"/>
                    <a:pt x="0" y="125"/>
                    <a:pt x="0" y="163"/>
                  </a:cubicBezTo>
                  <a:cubicBezTo>
                    <a:pt x="0" y="198"/>
                    <a:pt x="12" y="230"/>
                    <a:pt x="31" y="257"/>
                  </a:cubicBezTo>
                  <a:cubicBezTo>
                    <a:pt x="92" y="221"/>
                    <a:pt x="92" y="221"/>
                    <a:pt x="92" y="221"/>
                  </a:cubicBezTo>
                  <a:cubicBezTo>
                    <a:pt x="79" y="205"/>
                    <a:pt x="71" y="185"/>
                    <a:pt x="71" y="163"/>
                  </a:cubicBezTo>
                  <a:cubicBezTo>
                    <a:pt x="71" y="141"/>
                    <a:pt x="79" y="121"/>
                    <a:pt x="92" y="106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3" name="Bent-Up Arrow 12">
            <a:extLst>
              <a:ext uri="{FF2B5EF4-FFF2-40B4-BE49-F238E27FC236}">
                <a16:creationId xmlns:a16="http://schemas.microsoft.com/office/drawing/2014/main" id="{7B4621DC-F197-5A42-A0B5-43A3FCD70A34}"/>
              </a:ext>
            </a:extLst>
          </p:cNvPr>
          <p:cNvSpPr/>
          <p:nvPr/>
        </p:nvSpPr>
        <p:spPr>
          <a:xfrm>
            <a:off x="481422" y="3080846"/>
            <a:ext cx="235316" cy="299181"/>
          </a:xfrm>
          <a:prstGeom prst="bentUp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3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C6E4A35-E56F-462E-96A1-3A8A9F4B9E2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9730" y="4386367"/>
            <a:ext cx="4942635" cy="26771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98E9576-BD95-4855-9898-0E63A0C89CFE}"/>
              </a:ext>
            </a:extLst>
          </p:cNvPr>
          <p:cNvCxnSpPr>
            <a:cxnSpLocks/>
          </p:cNvCxnSpPr>
          <p:nvPr/>
        </p:nvCxnSpPr>
        <p:spPr bwMode="auto">
          <a:xfrm>
            <a:off x="4795648" y="2559434"/>
            <a:ext cx="0" cy="3342551"/>
          </a:xfrm>
          <a:prstGeom prst="line">
            <a:avLst/>
          </a:prstGeom>
          <a:ln>
            <a:gradFill>
              <a:gsLst>
                <a:gs pos="38934">
                  <a:srgbClr val="FFC000"/>
                </a:gs>
                <a:gs pos="54760">
                  <a:srgbClr val="FFC000"/>
                </a:gs>
                <a:gs pos="0">
                  <a:srgbClr val="FF0000"/>
                </a:gs>
                <a:gs pos="74000">
                  <a:schemeClr val="accent2">
                    <a:lumMod val="60000"/>
                    <a:lumOff val="40000"/>
                  </a:schemeClr>
                </a:gs>
                <a:gs pos="83000">
                  <a:schemeClr val="accent2"/>
                </a:gs>
                <a:gs pos="100000">
                  <a:srgbClr val="00B050"/>
                </a:gs>
              </a:gsLst>
              <a:lin ang="5400000" scaled="1"/>
            </a:gradFill>
            <a:headEnd type="none" w="med" len="med"/>
            <a:tailEnd type="triangl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B597AFF-46E4-4BB0-AA74-5B270C666DD2}"/>
              </a:ext>
            </a:extLst>
          </p:cNvPr>
          <p:cNvGrpSpPr/>
          <p:nvPr/>
        </p:nvGrpSpPr>
        <p:grpSpPr>
          <a:xfrm>
            <a:off x="84781" y="3119129"/>
            <a:ext cx="7924799" cy="3338644"/>
            <a:chOff x="1882848" y="3098910"/>
            <a:chExt cx="5944532" cy="314625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0D86117-D07D-482E-901C-03AFEA7FE229}"/>
                </a:ext>
              </a:extLst>
            </p:cNvPr>
            <p:cNvSpPr/>
            <p:nvPr/>
          </p:nvSpPr>
          <p:spPr bwMode="auto">
            <a:xfrm>
              <a:off x="1882848" y="3098910"/>
              <a:ext cx="5944532" cy="3146255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38530E3-DE0F-4EEE-8D4B-EE53DA757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389" y="4688870"/>
              <a:ext cx="1082248" cy="154224"/>
            </a:xfrm>
            <a:prstGeom prst="rect">
              <a:avLst/>
            </a:prstGeom>
          </p:spPr>
        </p:pic>
      </p:grpSp>
      <p:sp>
        <p:nvSpPr>
          <p:cNvPr id="246" name="Title 2">
            <a:extLst>
              <a:ext uri="{FF2B5EF4-FFF2-40B4-BE49-F238E27FC236}">
                <a16:creationId xmlns:a16="http://schemas.microsoft.com/office/drawing/2014/main" id="{7C047587-F0DC-4702-B613-88E7C53E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" y="296403"/>
            <a:ext cx="9143999" cy="906442"/>
          </a:xfr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Software Delivery Tooling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3FA0F694-BB2B-4009-8CC7-CD9535A4E305}"/>
              </a:ext>
            </a:extLst>
          </p:cNvPr>
          <p:cNvCxnSpPr>
            <a:cxnSpLocks/>
          </p:cNvCxnSpPr>
          <p:nvPr/>
        </p:nvCxnSpPr>
        <p:spPr bwMode="auto">
          <a:xfrm>
            <a:off x="1964715" y="2596914"/>
            <a:ext cx="0" cy="3313035"/>
          </a:xfrm>
          <a:prstGeom prst="line">
            <a:avLst/>
          </a:prstGeom>
          <a:ln>
            <a:gradFill>
              <a:gsLst>
                <a:gs pos="38934">
                  <a:srgbClr val="FFC000"/>
                </a:gs>
                <a:gs pos="54760">
                  <a:srgbClr val="FFC000"/>
                </a:gs>
                <a:gs pos="0">
                  <a:srgbClr val="FF0000"/>
                </a:gs>
                <a:gs pos="74000">
                  <a:schemeClr val="accent2">
                    <a:lumMod val="60000"/>
                    <a:lumOff val="40000"/>
                  </a:schemeClr>
                </a:gs>
                <a:gs pos="83000">
                  <a:schemeClr val="accent2"/>
                </a:gs>
                <a:gs pos="100000">
                  <a:srgbClr val="00B050"/>
                </a:gs>
              </a:gsLst>
              <a:lin ang="5400000" scaled="1"/>
            </a:gradFill>
            <a:headEnd type="none" w="med" len="med"/>
            <a:tailEnd type="triangl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BA57F94E-324E-4D4F-A2EE-11DE4A2A49F6}"/>
              </a:ext>
            </a:extLst>
          </p:cNvPr>
          <p:cNvCxnSpPr>
            <a:cxnSpLocks/>
          </p:cNvCxnSpPr>
          <p:nvPr/>
        </p:nvCxnSpPr>
        <p:spPr bwMode="auto">
          <a:xfrm>
            <a:off x="171043" y="3040572"/>
            <a:ext cx="7733539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1" name="Arrow: Down 280">
            <a:extLst>
              <a:ext uri="{FF2B5EF4-FFF2-40B4-BE49-F238E27FC236}">
                <a16:creationId xmlns:a16="http://schemas.microsoft.com/office/drawing/2014/main" id="{37268D04-5CA4-4B96-977D-BA9C3D7F4F25}"/>
              </a:ext>
            </a:extLst>
          </p:cNvPr>
          <p:cNvSpPr/>
          <p:nvPr/>
        </p:nvSpPr>
        <p:spPr bwMode="auto">
          <a:xfrm>
            <a:off x="2781429" y="3082137"/>
            <a:ext cx="1237810" cy="499882"/>
          </a:xfrm>
          <a:prstGeom prst="downArrow">
            <a:avLst/>
          </a:prstGeom>
          <a:gradFill>
            <a:gsLst>
              <a:gs pos="23159">
                <a:srgbClr val="FFBA9E"/>
              </a:gs>
              <a:gs pos="10535">
                <a:srgbClr val="FFB191"/>
              </a:gs>
              <a:gs pos="49469">
                <a:srgbClr val="FFCAB6"/>
              </a:gs>
              <a:gs pos="85275">
                <a:srgbClr val="FFDED1"/>
              </a:gs>
              <a:gs pos="69450">
                <a:srgbClr val="FFD5C5"/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8" name="Graphic 97" descr="Back">
            <a:extLst>
              <a:ext uri="{FF2B5EF4-FFF2-40B4-BE49-F238E27FC236}">
                <a16:creationId xmlns:a16="http://schemas.microsoft.com/office/drawing/2014/main" id="{183C05E4-00AC-4520-BB12-27D8A9E61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71092" flipV="1">
            <a:off x="1546963" y="4511740"/>
            <a:ext cx="1258875" cy="595012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303BA851-3D37-4C5B-B95C-658FAB0BB0F8}"/>
              </a:ext>
            </a:extLst>
          </p:cNvPr>
          <p:cNvGrpSpPr/>
          <p:nvPr/>
        </p:nvGrpSpPr>
        <p:grpSpPr>
          <a:xfrm>
            <a:off x="139781" y="4770381"/>
            <a:ext cx="1336985" cy="705174"/>
            <a:chOff x="286984" y="3970411"/>
            <a:chExt cx="1469907" cy="851931"/>
          </a:xfrm>
        </p:grpSpPr>
        <p:sp>
          <p:nvSpPr>
            <p:cNvPr id="288" name="Rectangle: Rounded Corners 287">
              <a:extLst>
                <a:ext uri="{FF2B5EF4-FFF2-40B4-BE49-F238E27FC236}">
                  <a16:creationId xmlns:a16="http://schemas.microsoft.com/office/drawing/2014/main" id="{83E0C4BF-0853-4498-9138-A7BF6F0FA0F0}"/>
                </a:ext>
              </a:extLst>
            </p:cNvPr>
            <p:cNvSpPr/>
            <p:nvPr/>
          </p:nvSpPr>
          <p:spPr bwMode="auto">
            <a:xfrm>
              <a:off x="286984" y="3970411"/>
              <a:ext cx="1469907" cy="851931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6A51324C-C09B-4B2F-99B1-B9B7B9FFF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9" t="34993" r="13790" b="35964"/>
            <a:stretch/>
          </p:blipFill>
          <p:spPr>
            <a:xfrm>
              <a:off x="783283" y="4189462"/>
              <a:ext cx="620343" cy="299099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D2A2932D-9112-4272-9892-D2E940A43220}"/>
              </a:ext>
            </a:extLst>
          </p:cNvPr>
          <p:cNvSpPr/>
          <p:nvPr/>
        </p:nvSpPr>
        <p:spPr bwMode="auto">
          <a:xfrm>
            <a:off x="2460958" y="3650472"/>
            <a:ext cx="1878752" cy="2009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Continuous Integration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573C09-AAD5-4E84-BD51-893AF8181BEF}"/>
              </a:ext>
            </a:extLst>
          </p:cNvPr>
          <p:cNvSpPr/>
          <p:nvPr/>
        </p:nvSpPr>
        <p:spPr bwMode="auto">
          <a:xfrm>
            <a:off x="398569" y="3250464"/>
            <a:ext cx="787504" cy="2578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Unit Testing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0BDEE4C-9295-4579-8EDA-35849D2387DB}"/>
              </a:ext>
            </a:extLst>
          </p:cNvPr>
          <p:cNvSpPr/>
          <p:nvPr/>
        </p:nvSpPr>
        <p:spPr bwMode="auto">
          <a:xfrm rot="16200000">
            <a:off x="4511394" y="4860983"/>
            <a:ext cx="1150429" cy="418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Product Demo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E32593C4-FA9D-43F2-A7D8-9D5BEE68E6F1}"/>
              </a:ext>
            </a:extLst>
          </p:cNvPr>
          <p:cNvSpPr/>
          <p:nvPr/>
        </p:nvSpPr>
        <p:spPr bwMode="auto">
          <a:xfrm>
            <a:off x="2781429" y="4465834"/>
            <a:ext cx="1237810" cy="144970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465">
                <a:srgbClr val="DFF1FF"/>
              </a:gs>
              <a:gs pos="45288">
                <a:srgbClr val="A1D8FF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465">
                  <a:srgbClr val="DFF1FF"/>
                </a:gs>
                <a:gs pos="45288">
                  <a:srgbClr val="A1D8FF"/>
                </a:gs>
                <a:gs pos="9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57568EE-CC70-4505-BFE5-762E59A1F229}"/>
              </a:ext>
            </a:extLst>
          </p:cNvPr>
          <p:cNvSpPr/>
          <p:nvPr/>
        </p:nvSpPr>
        <p:spPr bwMode="auto">
          <a:xfrm>
            <a:off x="1511177" y="5945249"/>
            <a:ext cx="3767499" cy="4183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Software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Delivery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FE5A2DF-10AC-452F-A485-0FE196E4AB96}"/>
              </a:ext>
            </a:extLst>
          </p:cNvPr>
          <p:cNvCxnSpPr>
            <a:cxnSpLocks/>
          </p:cNvCxnSpPr>
          <p:nvPr/>
        </p:nvCxnSpPr>
        <p:spPr bwMode="auto">
          <a:xfrm flipV="1">
            <a:off x="943867" y="3587370"/>
            <a:ext cx="4912934" cy="1083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9E27E-C905-445A-94A4-640202536145}"/>
              </a:ext>
            </a:extLst>
          </p:cNvPr>
          <p:cNvGrpSpPr/>
          <p:nvPr/>
        </p:nvGrpSpPr>
        <p:grpSpPr>
          <a:xfrm>
            <a:off x="363634" y="3592790"/>
            <a:ext cx="1267120" cy="1265529"/>
            <a:chOff x="5166974" y="4813810"/>
            <a:chExt cx="1206851" cy="1176880"/>
          </a:xfrm>
        </p:grpSpPr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C586993E-3EAD-403E-8CC9-27416285C538}"/>
                </a:ext>
              </a:extLst>
            </p:cNvPr>
            <p:cNvGrpSpPr/>
            <p:nvPr/>
          </p:nvGrpSpPr>
          <p:grpSpPr>
            <a:xfrm>
              <a:off x="5166974" y="4852732"/>
              <a:ext cx="1206851" cy="1137958"/>
              <a:chOff x="4601130" y="3416998"/>
              <a:chExt cx="1206851" cy="1088270"/>
            </a:xfrm>
          </p:grpSpPr>
          <p:sp>
            <p:nvSpPr>
              <p:cNvPr id="296" name="Rectangle: Rounded Corners 295">
                <a:extLst>
                  <a:ext uri="{FF2B5EF4-FFF2-40B4-BE49-F238E27FC236}">
                    <a16:creationId xmlns:a16="http://schemas.microsoft.com/office/drawing/2014/main" id="{8930020D-D244-4690-A525-A06FAC5068D4}"/>
                  </a:ext>
                </a:extLst>
              </p:cNvPr>
              <p:cNvSpPr/>
              <p:nvPr/>
            </p:nvSpPr>
            <p:spPr bwMode="auto">
              <a:xfrm>
                <a:off x="4601130" y="3416998"/>
                <a:ext cx="1206851" cy="1088270"/>
              </a:xfrm>
              <a:prstGeom prst="round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1" name="object 138">
                <a:extLst>
                  <a:ext uri="{FF2B5EF4-FFF2-40B4-BE49-F238E27FC236}">
                    <a16:creationId xmlns:a16="http://schemas.microsoft.com/office/drawing/2014/main" id="{82917693-7562-464A-8DEA-953741A880A7}"/>
                  </a:ext>
                </a:extLst>
              </p:cNvPr>
              <p:cNvSpPr/>
              <p:nvPr/>
            </p:nvSpPr>
            <p:spPr>
              <a:xfrm>
                <a:off x="4761944" y="3685414"/>
                <a:ext cx="638569" cy="43277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F85B774-B41A-FC4B-9224-5FBFE084C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5" t="18802" r="9409" b="11301"/>
            <a:stretch/>
          </p:blipFill>
          <p:spPr>
            <a:xfrm>
              <a:off x="5393941" y="4813810"/>
              <a:ext cx="740468" cy="214647"/>
            </a:xfrm>
            <a:prstGeom prst="rect">
              <a:avLst/>
            </a:prstGeom>
          </p:spPr>
        </p:pic>
      </p:grpSp>
      <p:sp>
        <p:nvSpPr>
          <p:cNvPr id="271" name="Arrow: Curved Right 270">
            <a:extLst>
              <a:ext uri="{FF2B5EF4-FFF2-40B4-BE49-F238E27FC236}">
                <a16:creationId xmlns:a16="http://schemas.microsoft.com/office/drawing/2014/main" id="{25BF42FB-D9F0-48CF-B2D7-24479C9D713D}"/>
              </a:ext>
            </a:extLst>
          </p:cNvPr>
          <p:cNvSpPr/>
          <p:nvPr/>
        </p:nvSpPr>
        <p:spPr bwMode="auto">
          <a:xfrm>
            <a:off x="1775708" y="3835501"/>
            <a:ext cx="742161" cy="480877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C746EF5-029E-4D1E-B270-78B1DC85AC84}"/>
              </a:ext>
            </a:extLst>
          </p:cNvPr>
          <p:cNvSpPr/>
          <p:nvPr/>
        </p:nvSpPr>
        <p:spPr bwMode="auto">
          <a:xfrm>
            <a:off x="5378919" y="5833972"/>
            <a:ext cx="654968" cy="5741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7EE4AAA-DD89-4E25-A880-1692C714E898}"/>
              </a:ext>
            </a:extLst>
          </p:cNvPr>
          <p:cNvSpPr/>
          <p:nvPr/>
        </p:nvSpPr>
        <p:spPr bwMode="auto">
          <a:xfrm>
            <a:off x="6126283" y="5929746"/>
            <a:ext cx="1506539" cy="4183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Defects and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Enhancements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8EA942-24E9-4BA1-839C-B70F8920F682}"/>
              </a:ext>
            </a:extLst>
          </p:cNvPr>
          <p:cNvGrpSpPr/>
          <p:nvPr/>
        </p:nvGrpSpPr>
        <p:grpSpPr>
          <a:xfrm>
            <a:off x="6493397" y="1622611"/>
            <a:ext cx="1583803" cy="4516330"/>
            <a:chOff x="6493397" y="1622611"/>
            <a:chExt cx="1583803" cy="451633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35EA9F-FD53-4725-BFF6-EC00FB29ED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93397" y="1636817"/>
              <a:ext cx="1583803" cy="11197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0FDE3D0-D891-4D77-BCDB-C1ED16AF04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77200" y="1622611"/>
              <a:ext cx="0" cy="451633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1E0B973-24CE-4D76-9541-1C80BE8CA8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1212" y="6138941"/>
              <a:ext cx="44598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3D9EEC0-6EF3-4619-B36A-86EFBF822376}"/>
              </a:ext>
            </a:extLst>
          </p:cNvPr>
          <p:cNvSpPr/>
          <p:nvPr/>
        </p:nvSpPr>
        <p:spPr bwMode="auto">
          <a:xfrm>
            <a:off x="4976540" y="1438819"/>
            <a:ext cx="1506539" cy="4183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Conversational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Knowledge Work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EDD17B-1305-41BE-9D22-1BAC0FBA39BE}"/>
              </a:ext>
            </a:extLst>
          </p:cNvPr>
          <p:cNvGrpSpPr/>
          <p:nvPr/>
        </p:nvGrpSpPr>
        <p:grpSpPr>
          <a:xfrm>
            <a:off x="7842174" y="1043356"/>
            <a:ext cx="992501" cy="5414415"/>
            <a:chOff x="6202484" y="1622611"/>
            <a:chExt cx="1874716" cy="4516330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B0FFB5E-EB88-45DA-AA44-9E5128C4A850}"/>
                </a:ext>
              </a:extLst>
            </p:cNvPr>
            <p:cNvCxnSpPr/>
            <p:nvPr/>
          </p:nvCxnSpPr>
          <p:spPr bwMode="auto">
            <a:xfrm>
              <a:off x="6202484" y="1636816"/>
              <a:ext cx="187471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DFC754A-EC39-47D3-AAB3-850FCCC3CF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77200" y="1622611"/>
              <a:ext cx="0" cy="451633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ED16CCB-BAF4-4C02-ABE0-565BF475E6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02484" y="6138941"/>
              <a:ext cx="1874716" cy="0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7D70C38C-AAA6-4641-B0CB-5E54793A22EB}"/>
              </a:ext>
            </a:extLst>
          </p:cNvPr>
          <p:cNvSpPr txBox="1"/>
          <p:nvPr/>
        </p:nvSpPr>
        <p:spPr>
          <a:xfrm>
            <a:off x="8113985" y="1676401"/>
            <a:ext cx="914400" cy="4256020"/>
          </a:xfrm>
          <a:prstGeom prst="rect">
            <a:avLst/>
          </a:prstGeom>
          <a:noFill/>
          <a:ln>
            <a:noFill/>
          </a:ln>
        </p:spPr>
        <p:txBody>
          <a:bodyPr vert="vert270" wrap="none" lIns="0" tIns="0" rIns="0" bIns="0" rtlCol="0">
            <a:noAutofit/>
          </a:bodyPr>
          <a:lstStyle/>
          <a:p>
            <a:r>
              <a:rPr lang="en-US" sz="3200" dirty="0"/>
              <a:t>PRODUCT DELIVERY</a:t>
            </a:r>
          </a:p>
        </p:txBody>
      </p:sp>
      <p:sp>
        <p:nvSpPr>
          <p:cNvPr id="229" name="Arrow: Left 228">
            <a:extLst>
              <a:ext uri="{FF2B5EF4-FFF2-40B4-BE49-F238E27FC236}">
                <a16:creationId xmlns:a16="http://schemas.microsoft.com/office/drawing/2014/main" id="{2F6BA6BA-3B74-4954-BA45-D7CCC5958D23}"/>
              </a:ext>
            </a:extLst>
          </p:cNvPr>
          <p:cNvSpPr/>
          <p:nvPr/>
        </p:nvSpPr>
        <p:spPr bwMode="auto">
          <a:xfrm>
            <a:off x="4452505" y="1198001"/>
            <a:ext cx="485498" cy="94527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76B358-0AB5-432F-A9EC-50609DA73E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94" y="3982586"/>
            <a:ext cx="773896" cy="18546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6A5237-13A7-4DC9-BF45-CF69FD483A1E}"/>
              </a:ext>
            </a:extLst>
          </p:cNvPr>
          <p:cNvCxnSpPr>
            <a:cxnSpLocks/>
          </p:cNvCxnSpPr>
          <p:nvPr/>
        </p:nvCxnSpPr>
        <p:spPr bwMode="auto">
          <a:xfrm>
            <a:off x="340443" y="5734420"/>
            <a:ext cx="5216212" cy="1822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1FD500C-E07A-4EE9-B20A-61AE56E6643F}"/>
              </a:ext>
            </a:extLst>
          </p:cNvPr>
          <p:cNvSpPr/>
          <p:nvPr/>
        </p:nvSpPr>
        <p:spPr bwMode="auto">
          <a:xfrm>
            <a:off x="2504439" y="4712602"/>
            <a:ext cx="1791790" cy="4183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Continuous Delivery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</a:rPr>
              <a:t>To environments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20EDE2-E9BE-4065-BF02-7B10D849DB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07" y="3457760"/>
            <a:ext cx="802632" cy="716085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5084CD8-36CC-43DF-AA6E-91E4B3805C0E}"/>
              </a:ext>
            </a:extLst>
          </p:cNvPr>
          <p:cNvSpPr/>
          <p:nvPr/>
        </p:nvSpPr>
        <p:spPr bwMode="auto">
          <a:xfrm>
            <a:off x="66113" y="3662851"/>
            <a:ext cx="266780" cy="11357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latin typeface="Times New Roman" pitchFamily="18" charset="0"/>
              </a:rPr>
              <a:t>Regression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0B9B415-73D3-4066-9B1F-7033D1B15CE2}"/>
              </a:ext>
            </a:extLst>
          </p:cNvPr>
          <p:cNvSpPr/>
          <p:nvPr/>
        </p:nvSpPr>
        <p:spPr bwMode="auto">
          <a:xfrm>
            <a:off x="49433" y="4873736"/>
            <a:ext cx="265784" cy="7353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tx1"/>
                </a:solidFill>
                <a:latin typeface="Times New Roman" pitchFamily="18" charset="0"/>
              </a:rPr>
              <a:t> Vulnerabilities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A1AED1-6A0E-42DD-8093-3E9B8301A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94" y="4435423"/>
            <a:ext cx="787480" cy="2002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98FD6-20C7-4644-B0E3-7C99D0D8CD93}"/>
              </a:ext>
            </a:extLst>
          </p:cNvPr>
          <p:cNvGrpSpPr/>
          <p:nvPr/>
        </p:nvGrpSpPr>
        <p:grpSpPr>
          <a:xfrm>
            <a:off x="3285887" y="1426591"/>
            <a:ext cx="369557" cy="723576"/>
            <a:chOff x="2636998" y="1464074"/>
            <a:chExt cx="369557" cy="723576"/>
          </a:xfrm>
        </p:grpSpPr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4E2D76F2-852C-42A9-A803-35592A33BB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91" r="13252" b="12835"/>
            <a:stretch/>
          </p:blipFill>
          <p:spPr>
            <a:xfrm>
              <a:off x="2636998" y="1464074"/>
              <a:ext cx="369557" cy="361826"/>
            </a:xfrm>
            <a:prstGeom prst="rect">
              <a:avLst/>
            </a:prstGeom>
          </p:spPr>
        </p:pic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6EE3C7DA-588C-4898-88BA-596FC4EF7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982" y="1888077"/>
              <a:ext cx="299573" cy="299573"/>
            </a:xfrm>
            <a:prstGeom prst="rect">
              <a:avLst/>
            </a:prstGeom>
          </p:spPr>
        </p:pic>
      </p:grpSp>
      <p:sp>
        <p:nvSpPr>
          <p:cNvPr id="82" name="Rectangle: Rounded Corners 35">
            <a:extLst>
              <a:ext uri="{FF2B5EF4-FFF2-40B4-BE49-F238E27FC236}">
                <a16:creationId xmlns:a16="http://schemas.microsoft.com/office/drawing/2014/main" id="{8AF9FEB6-E1D4-2A4D-8B5B-90796AB50133}"/>
              </a:ext>
            </a:extLst>
          </p:cNvPr>
          <p:cNvSpPr/>
          <p:nvPr/>
        </p:nvSpPr>
        <p:spPr bwMode="auto">
          <a:xfrm rot="16200000">
            <a:off x="4766819" y="4427962"/>
            <a:ext cx="2654927" cy="2493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Infrastructure build configuration orchestration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283937-83AB-F343-8925-9462636B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1463" y="5070179"/>
            <a:ext cx="1499451" cy="43336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CDB3330-CF9B-6A43-A361-A35152DCEB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9453" y="3418169"/>
            <a:ext cx="712943" cy="75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2738" y="5296237"/>
            <a:ext cx="549688" cy="154275"/>
          </a:xfrm>
          <a:prstGeom prst="rect">
            <a:avLst/>
          </a:prstGeom>
        </p:spPr>
      </p:pic>
      <p:sp>
        <p:nvSpPr>
          <p:cNvPr id="78" name="Arrow: Curved Right 270">
            <a:extLst>
              <a:ext uri="{FF2B5EF4-FFF2-40B4-BE49-F238E27FC236}">
                <a16:creationId xmlns:a16="http://schemas.microsoft.com/office/drawing/2014/main" id="{45B40B24-5521-BB42-B55E-0B6912DDF6A1}"/>
              </a:ext>
            </a:extLst>
          </p:cNvPr>
          <p:cNvSpPr/>
          <p:nvPr/>
        </p:nvSpPr>
        <p:spPr bwMode="auto">
          <a:xfrm>
            <a:off x="4125403" y="3850307"/>
            <a:ext cx="742161" cy="480877"/>
          </a:xfrm>
          <a:prstGeom prst="curvedRight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1200000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A38B7FB-BFCA-C142-847B-6D916F9328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5715" y="3891972"/>
            <a:ext cx="419905" cy="380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0A907-DDB5-6E4F-BFD2-63532B6775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9452" y="4279737"/>
            <a:ext cx="1264509" cy="352570"/>
          </a:xfrm>
          <a:prstGeom prst="rect">
            <a:avLst/>
          </a:prstGeom>
        </p:spPr>
      </p:pic>
      <p:sp>
        <p:nvSpPr>
          <p:cNvPr id="81" name="Rectangle: Rounded Corners 283">
            <a:extLst>
              <a:ext uri="{FF2B5EF4-FFF2-40B4-BE49-F238E27FC236}">
                <a16:creationId xmlns:a16="http://schemas.microsoft.com/office/drawing/2014/main" id="{7E1B4D1B-100E-6841-9E09-59BB4D2BF6E2}"/>
              </a:ext>
            </a:extLst>
          </p:cNvPr>
          <p:cNvSpPr/>
          <p:nvPr/>
        </p:nvSpPr>
        <p:spPr bwMode="auto">
          <a:xfrm>
            <a:off x="180776" y="2578012"/>
            <a:ext cx="1574955" cy="4183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Quality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08BC368-9855-A843-B42E-773C22285F4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 r="4864"/>
          <a:stretch/>
        </p:blipFill>
        <p:spPr>
          <a:xfrm>
            <a:off x="3118040" y="2582014"/>
            <a:ext cx="431505" cy="42468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DAE6A95-8ACE-E94C-8484-D4BEFFD9FE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0274" y="2568423"/>
            <a:ext cx="419905" cy="38058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565BA47-39D0-234E-BF22-97D28FA23A5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12" y="2553121"/>
            <a:ext cx="499932" cy="472196"/>
          </a:xfrm>
          <a:prstGeom prst="rect">
            <a:avLst/>
          </a:prstGeom>
        </p:spPr>
      </p:pic>
      <p:sp>
        <p:nvSpPr>
          <p:cNvPr id="92" name="Rectangle: Rounded Corners 71">
            <a:extLst>
              <a:ext uri="{FF2B5EF4-FFF2-40B4-BE49-F238E27FC236}">
                <a16:creationId xmlns:a16="http://schemas.microsoft.com/office/drawing/2014/main" id="{3DD5D379-5D51-4F46-B65E-35CFB7913D0A}"/>
              </a:ext>
            </a:extLst>
          </p:cNvPr>
          <p:cNvSpPr/>
          <p:nvPr/>
        </p:nvSpPr>
        <p:spPr bwMode="auto">
          <a:xfrm>
            <a:off x="2289555" y="2610662"/>
            <a:ext cx="791701" cy="312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Source Code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Management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1" name="Diagram 70">
            <a:extLst>
              <a:ext uri="{FF2B5EF4-FFF2-40B4-BE49-F238E27FC236}">
                <a16:creationId xmlns:a16="http://schemas.microsoft.com/office/drawing/2014/main" id="{58F516D4-1FD8-5340-A5B1-A6752E1E6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918557"/>
              </p:ext>
            </p:extLst>
          </p:nvPr>
        </p:nvGraphicFramePr>
        <p:xfrm>
          <a:off x="1075972" y="880875"/>
          <a:ext cx="4841739" cy="163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1621823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175</Words>
  <Application>Microsoft Macintosh PowerPoint</Application>
  <PresentationFormat>On-screen Show (4:3)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Wingdings</vt:lpstr>
      <vt:lpstr>Office Theme</vt:lpstr>
      <vt:lpstr>Why DevOps?</vt:lpstr>
      <vt:lpstr>Software Delivery Tooling</vt:lpstr>
    </vt:vector>
  </TitlesOfParts>
  <Company>zest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DevOps?</dc:title>
  <dc:creator>Mona Dhillon</dc:creator>
  <cp:lastModifiedBy>Roger Dhillon</cp:lastModifiedBy>
  <cp:revision>21</cp:revision>
  <dcterms:created xsi:type="dcterms:W3CDTF">2019-03-13T02:17:43Z</dcterms:created>
  <dcterms:modified xsi:type="dcterms:W3CDTF">2019-08-12T12:16:14Z</dcterms:modified>
</cp:coreProperties>
</file>